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xlsx" ContentType="application/vnd.openxmlformats-officedocument.spreadsheetml.sheet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4"/>
  </p:notesMasterIdLst>
  <p:sldIdLst>
    <p:sldId id="290" r:id="rId2"/>
    <p:sldId id="291" r:id="rId3"/>
    <p:sldId id="292" r:id="rId4"/>
    <p:sldId id="293" r:id="rId5"/>
    <p:sldId id="259" r:id="rId6"/>
    <p:sldId id="284" r:id="rId7"/>
    <p:sldId id="266" r:id="rId8"/>
    <p:sldId id="287" r:id="rId9"/>
    <p:sldId id="265" r:id="rId10"/>
    <p:sldId id="264" r:id="rId11"/>
    <p:sldId id="288" r:id="rId12"/>
    <p:sldId id="268" r:id="rId13"/>
    <p:sldId id="263" r:id="rId14"/>
    <p:sldId id="289" r:id="rId15"/>
    <p:sldId id="262" r:id="rId16"/>
    <p:sldId id="261" r:id="rId17"/>
    <p:sldId id="260" r:id="rId18"/>
    <p:sldId id="269" r:id="rId19"/>
    <p:sldId id="281" r:id="rId20"/>
    <p:sldId id="286" r:id="rId21"/>
    <p:sldId id="294" r:id="rId22"/>
    <p:sldId id="29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2030E014-3337-4BF5-926C-E5067D546665}">
          <p14:sldIdLst>
            <p14:sldId id="257"/>
            <p14:sldId id="282"/>
            <p14:sldId id="258"/>
            <p14:sldId id="267"/>
            <p14:sldId id="259"/>
            <p14:sldId id="284"/>
            <p14:sldId id="266"/>
            <p14:sldId id="287"/>
            <p14:sldId id="265"/>
            <p14:sldId id="264"/>
            <p14:sldId id="288"/>
            <p14:sldId id="268"/>
            <p14:sldId id="263"/>
            <p14:sldId id="289"/>
            <p14:sldId id="262"/>
            <p14:sldId id="261"/>
            <p14:sldId id="260"/>
            <p14:sldId id="269"/>
            <p14:sldId id="281"/>
            <p14:sldId id="286"/>
            <p14:sldId id="270"/>
            <p14:sldId id="272"/>
            <p14:sldId id="279"/>
          </p14:sldIdLst>
        </p14:section>
        <p14:section name="Раздел без заголовка" id="{D9A024BC-C37F-4BF4-817A-B1279B257A00}">
          <p14:sldIdLst/>
        </p14:section>
      </p14:section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Марина" initials="М" lastIdx="1" clrIdx="0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260D81"/>
    <a:srgbClr val="28FC4B"/>
    <a:srgbClr val="FFFF79"/>
    <a:srgbClr val="FFFF9F"/>
    <a:srgbClr val="FFFF00"/>
    <a:srgbClr val="990000"/>
    <a:srgbClr val="F4DA18"/>
    <a:srgbClr val="F5FB11"/>
    <a:srgbClr val="F8B714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21" autoAdjust="0"/>
    <p:restoredTop sz="90000" autoAdjust="0"/>
  </p:normalViewPr>
  <p:slideViewPr>
    <p:cSldViewPr>
      <p:cViewPr>
        <p:scale>
          <a:sx n="66" d="100"/>
          <a:sy n="66" d="100"/>
        </p:scale>
        <p:origin x="-166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Office_Excel1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hPercent val="56"/>
      <c:depthPercent val="100"/>
      <c:rAngAx val="1"/>
    </c:view3D>
    <c:floor>
      <c:spPr>
        <a:solidFill>
          <a:srgbClr val="C0C0C0"/>
        </a:solidFill>
        <a:ln w="3175">
          <a:solidFill>
            <a:srgbClr val="000000"/>
          </a:solidFill>
          <a:prstDash val="solid"/>
        </a:ln>
      </c:spPr>
    </c:floor>
    <c:side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sideWall>
    <c:backWall>
      <c:spPr>
        <a:solidFill>
          <a:srgbClr val="C0C0C0"/>
        </a:solidFill>
        <a:ln w="12700">
          <a:solidFill>
            <a:srgbClr val="808080"/>
          </a:solidFill>
          <a:prstDash val="solid"/>
        </a:ln>
      </c:spPr>
    </c:backWall>
    <c:plotArea>
      <c:layout>
        <c:manualLayout>
          <c:layoutTarget val="inner"/>
          <c:xMode val="edge"/>
          <c:yMode val="edge"/>
          <c:x val="8.3643122676580015E-2"/>
          <c:y val="5.9288537549407133E-2"/>
          <c:w val="0.71189591078066949"/>
          <c:h val="0.77865612648221361"/>
        </c:manualLayout>
      </c:layout>
      <c:bar3DChart>
        <c:barDir val="col"/>
        <c:grouping val="clustered"/>
        <c:ser>
          <c:idx val="0"/>
          <c:order val="0"/>
          <c:tx>
            <c:strRef>
              <c:f>Sheet1!$A$2</c:f>
              <c:strCache>
                <c:ptCount val="1"/>
                <c:pt idx="0">
                  <c:v>низкий</c:v>
                </c:pt>
              </c:strCache>
            </c:strRef>
          </c:tx>
          <c:spPr>
            <a:gradFill rotWithShape="0">
              <a:gsLst>
                <a:gs pos="0">
                  <a:srgbClr val="FF0000"/>
                </a:gs>
                <a:gs pos="100000">
                  <a:srgbClr val="0300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1.7464625187121746E-2"/>
                  <c:y val="-3.6111078699962454E-2"/>
                </c:manualLayout>
              </c:layout>
              <c:showVal val="1"/>
            </c:dLbl>
            <c:dLbl>
              <c:idx val="1"/>
              <c:layout>
                <c:manualLayout>
                  <c:x val="1.3307976152398914E-2"/>
                  <c:y val="-1.3525837411714323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Sheet1!$B$2:$C$2</c:f>
              <c:numCache>
                <c:formatCode>0%</c:formatCode>
                <c:ptCount val="2"/>
                <c:pt idx="0">
                  <c:v>0.4</c:v>
                </c:pt>
                <c:pt idx="1">
                  <c:v>0</c:v>
                </c:pt>
              </c:numCache>
            </c:numRef>
          </c:val>
        </c:ser>
        <c:ser>
          <c:idx val="1"/>
          <c:order val="1"/>
          <c:tx>
            <c:strRef>
              <c:f>Sheet1!$A$3</c:f>
              <c:strCache>
                <c:ptCount val="1"/>
                <c:pt idx="0">
                  <c:v>Средний</c:v>
                </c:pt>
              </c:strCache>
            </c:strRef>
          </c:tx>
          <c:spPr>
            <a:gradFill rotWithShape="0">
              <a:gsLst>
                <a:gs pos="0">
                  <a:srgbClr val="99CC00"/>
                </a:gs>
                <a:gs pos="100000">
                  <a:srgbClr val="010200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0457982565762999E-2"/>
                  <c:y val="-7.8784068341267287E-3"/>
                </c:manualLayout>
              </c:layout>
              <c:showVal val="1"/>
            </c:dLbl>
            <c:dLbl>
              <c:idx val="1"/>
              <c:layout>
                <c:manualLayout>
                  <c:x val="1.8160261172411419E-2"/>
                  <c:y val="-4.5146390771398023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Sheet1!$B$3:$C$3</c:f>
              <c:numCache>
                <c:formatCode>0%</c:formatCode>
                <c:ptCount val="2"/>
                <c:pt idx="0">
                  <c:v>0.6000000000000002</c:v>
                </c:pt>
                <c:pt idx="1">
                  <c:v>0.4</c:v>
                </c:pt>
              </c:numCache>
            </c:numRef>
          </c:val>
        </c:ser>
        <c:ser>
          <c:idx val="2"/>
          <c:order val="2"/>
          <c:tx>
            <c:strRef>
              <c:f>Sheet1!$A$4</c:f>
              <c:strCache>
                <c:ptCount val="1"/>
                <c:pt idx="0">
                  <c:v>Высокий</c:v>
                </c:pt>
              </c:strCache>
            </c:strRef>
          </c:tx>
          <c:spPr>
            <a:gradFill rotWithShape="0">
              <a:gsLst>
                <a:gs pos="0">
                  <a:srgbClr val="00CCFF"/>
                </a:gs>
                <a:gs pos="100000">
                  <a:srgbClr val="000203">
                    <a:gamma/>
                    <a:shade val="46275"/>
                    <a:invGamma/>
                  </a:srgbClr>
                </a:gs>
              </a:gsLst>
              <a:lin ang="5400000" scaled="1"/>
            </a:gradFill>
            <a:ln w="12700">
              <a:solidFill>
                <a:srgbClr val="000000"/>
              </a:solidFill>
              <a:prstDash val="solid"/>
            </a:ln>
          </c:spPr>
          <c:dLbls>
            <c:dLbl>
              <c:idx val="0"/>
              <c:layout>
                <c:manualLayout>
                  <c:x val="2.3276843026700494E-2"/>
                  <c:y val="-2.9336114091556127E-2"/>
                </c:manualLayout>
              </c:layout>
              <c:showVal val="1"/>
            </c:dLbl>
            <c:dLbl>
              <c:idx val="1"/>
              <c:layout>
                <c:manualLayout>
                  <c:x val="2.6904515229086712E-2"/>
                  <c:y val="-6.2085321737584187E-2"/>
                </c:manualLayout>
              </c:layout>
              <c:showVal val="1"/>
            </c:dLbl>
            <c:spPr>
              <a:noFill/>
              <a:ln w="25400">
                <a:noFill/>
              </a:ln>
            </c:spPr>
            <c:txPr>
              <a:bodyPr/>
              <a:lstStyle/>
              <a:p>
                <a:pPr>
                  <a:defRPr sz="1125" b="1" i="0" u="none" strike="noStrike" baseline="0">
                    <a:solidFill>
                      <a:srgbClr val="000000"/>
                    </a:solidFill>
                    <a:latin typeface="Arial Cyr"/>
                    <a:ea typeface="Arial Cyr"/>
                    <a:cs typeface="Arial Cyr"/>
                  </a:defRPr>
                </a:pPr>
                <a:endParaRPr lang="ru-RU"/>
              </a:p>
            </c:txPr>
            <c:showVal val="1"/>
          </c:dLbls>
          <c:cat>
            <c:strRef>
              <c:f>Sheet1!$B$1:$C$1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Sheet1!$B$4:$C$4</c:f>
              <c:numCache>
                <c:formatCode>0%</c:formatCode>
                <c:ptCount val="2"/>
                <c:pt idx="0">
                  <c:v>0</c:v>
                </c:pt>
                <c:pt idx="1">
                  <c:v>0.6000000000000002</c:v>
                </c:pt>
              </c:numCache>
            </c:numRef>
          </c:val>
        </c:ser>
        <c:ser>
          <c:idx val="3"/>
          <c:order val="3"/>
          <c:tx>
            <c:strRef>
              <c:f>Sheet1!$A$5</c:f>
              <c:strCache>
                <c:ptCount val="1"/>
              </c:strCache>
            </c:strRef>
          </c:tx>
          <c:spPr>
            <a:solidFill>
              <a:srgbClr val="CCFFFF"/>
            </a:solidFill>
            <a:ln w="12700">
              <a:solidFill>
                <a:srgbClr val="000000"/>
              </a:solidFill>
              <a:prstDash val="solid"/>
            </a:ln>
          </c:spPr>
          <c:cat>
            <c:strRef>
              <c:f>Sheet1!$B$1:$C$1</c:f>
              <c:strCache>
                <c:ptCount val="2"/>
                <c:pt idx="0">
                  <c:v>Начало года</c:v>
                </c:pt>
                <c:pt idx="1">
                  <c:v>Конец года</c:v>
                </c:pt>
              </c:strCache>
            </c:strRef>
          </c:cat>
          <c:val>
            <c:numRef>
              <c:f>Sheet1!$B$5:$C$5</c:f>
              <c:numCache>
                <c:formatCode>General</c:formatCode>
                <c:ptCount val="2"/>
              </c:numCache>
            </c:numRef>
          </c:val>
        </c:ser>
        <c:gapDepth val="0"/>
        <c:shape val="box"/>
        <c:axId val="78346112"/>
        <c:axId val="78364672"/>
        <c:axId val="0"/>
      </c:bar3DChart>
      <c:catAx>
        <c:axId val="78346112"/>
        <c:scaling>
          <c:orientation val="minMax"/>
        </c:scaling>
        <c:axPos val="b"/>
        <c:numFmt formatCode="General" sourceLinked="1"/>
        <c:tickLblPos val="low"/>
        <c:spPr>
          <a:ln w="12700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8364672"/>
        <c:crosses val="autoZero"/>
        <c:auto val="1"/>
        <c:lblAlgn val="ctr"/>
        <c:lblOffset val="100"/>
        <c:tickLblSkip val="1"/>
        <c:tickMarkSkip val="1"/>
      </c:catAx>
      <c:valAx>
        <c:axId val="78364672"/>
        <c:scaling>
          <c:orientation val="minMax"/>
        </c:scaling>
        <c:axPos val="l"/>
        <c:majorGridlines>
          <c:spPr>
            <a:ln w="3175">
              <a:solidFill>
                <a:srgbClr val="000000"/>
              </a:solidFill>
              <a:prstDash val="solid"/>
            </a:ln>
          </c:spPr>
        </c:majorGridlines>
        <c:numFmt formatCode="0%" sourceLinked="1"/>
        <c:tickLblPos val="nextTo"/>
        <c:spPr>
          <a:ln w="3175">
            <a:solidFill>
              <a:srgbClr val="000000"/>
            </a:solidFill>
            <a:prstDash val="solid"/>
          </a:ln>
        </c:spPr>
        <c:txPr>
          <a:bodyPr rot="0" vert="horz"/>
          <a:lstStyle/>
          <a:p>
            <a:pPr>
              <a:defRPr sz="1125" b="1" i="0" u="none" strike="noStrike" baseline="0">
                <a:solidFill>
                  <a:srgbClr val="000000"/>
                </a:solidFill>
                <a:latin typeface="Arial Cyr"/>
                <a:ea typeface="Arial Cyr"/>
                <a:cs typeface="Arial Cyr"/>
              </a:defRPr>
            </a:pPr>
            <a:endParaRPr lang="ru-RU"/>
          </a:p>
        </c:txPr>
        <c:crossAx val="78346112"/>
        <c:crosses val="autoZero"/>
        <c:crossBetween val="between"/>
      </c:valAx>
      <c:spPr>
        <a:noFill/>
        <a:ln w="25400">
          <a:noFill/>
        </a:ln>
      </c:spPr>
    </c:plotArea>
    <c:legend>
      <c:legendPos val="r"/>
      <c:layout/>
    </c:legend>
    <c:plotVisOnly val="1"/>
    <c:dispBlanksAs val="gap"/>
  </c:chart>
  <c:spPr>
    <a:solidFill>
      <a:srgbClr val="FFFFFF"/>
    </a:solidFill>
    <a:ln>
      <a:noFill/>
    </a:ln>
  </c:spPr>
  <c:txPr>
    <a:bodyPr/>
    <a:lstStyle/>
    <a:p>
      <a:pPr>
        <a:defRPr sz="1125" b="1" i="0" u="none" strike="noStrike" baseline="0">
          <a:solidFill>
            <a:srgbClr val="000000"/>
          </a:solidFill>
          <a:latin typeface="Arial Cyr"/>
          <a:ea typeface="Arial Cyr"/>
          <a:cs typeface="Arial Cyr"/>
        </a:defRPr>
      </a:pPr>
      <a:endParaRPr lang="ru-RU"/>
    </a:p>
  </c:txPr>
  <c:externalData r:id="rId1"/>
</c:chartSpac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08C9C1B-B82A-4DAD-9A95-331798F5F1EC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8E4660D-CF21-4218-ACA2-94832A9AAAD5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334828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660D-CF21-4218-ACA2-94832A9AAAD5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6534072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8E4660D-CF21-4218-ACA2-94832A9AAAD5}" type="slidenum">
              <a:rPr lang="ru-RU" smtClean="0"/>
              <a:pPr/>
              <a:t>18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6774913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29.10.2015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4.png"/><Relationship Id="rId4" Type="http://schemas.openxmlformats.org/officeDocument/2006/relationships/image" Target="../media/image13.pn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7.jpeg"/><Relationship Id="rId5" Type="http://schemas.openxmlformats.org/officeDocument/2006/relationships/image" Target="../media/image26.jpeg"/><Relationship Id="rId4" Type="http://schemas.openxmlformats.org/officeDocument/2006/relationships/image" Target="../media/image2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player.myshared.ru/771354/data/images/img1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14282" y="659011"/>
            <a:ext cx="7858180" cy="477053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МАДОУ «детский сад № 30 «Искорка»</a:t>
            </a:r>
          </a:p>
          <a:p>
            <a:pPr algn="ctr"/>
            <a:r>
              <a:rPr lang="ru-RU" b="1" i="1" dirty="0" smtClean="0">
                <a:latin typeface="Times New Roman" pitchFamily="18" charset="0"/>
                <a:cs typeface="Times New Roman" pitchFamily="18" charset="0"/>
              </a:rPr>
              <a:t> г. Североуральск, п. Калья</a:t>
            </a:r>
          </a:p>
          <a:p>
            <a:endParaRPr lang="ru-RU" dirty="0" smtClean="0"/>
          </a:p>
          <a:p>
            <a:pPr algn="ctr"/>
            <a:r>
              <a:rPr lang="ru-RU" sz="3200" b="1" i="1" dirty="0" smtClean="0">
                <a:solidFill>
                  <a:srgbClr val="FF0000"/>
                </a:solidFill>
              </a:rPr>
              <a:t>Составление детьми творческих рассказов по сюжетной картине</a:t>
            </a:r>
          </a:p>
          <a:p>
            <a:pPr algn="ctr"/>
            <a:r>
              <a:rPr lang="ru-RU" sz="2400" b="1" i="1" dirty="0" smtClean="0">
                <a:solidFill>
                  <a:srgbClr val="99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Технология ТРИЗ</a:t>
            </a:r>
          </a:p>
          <a:p>
            <a:pPr algn="ctr"/>
            <a:endParaRPr lang="ru-RU" dirty="0" smtClean="0">
              <a:solidFill>
                <a:srgbClr val="FF0000"/>
              </a:solidFill>
            </a:endParaRPr>
          </a:p>
          <a:p>
            <a:pPr algn="r"/>
            <a:r>
              <a:rPr lang="ru-RU" i="1" u="sng" dirty="0" smtClean="0"/>
              <a:t>По методике</a:t>
            </a:r>
            <a:r>
              <a:rPr lang="ru-RU" i="1" dirty="0" smtClean="0"/>
              <a:t>:</a:t>
            </a:r>
          </a:p>
          <a:p>
            <a:pPr algn="r"/>
            <a:r>
              <a:rPr lang="ru-RU" dirty="0" err="1" smtClean="0"/>
              <a:t>Сидорчук</a:t>
            </a:r>
            <a:r>
              <a:rPr lang="ru-RU" dirty="0" smtClean="0"/>
              <a:t> Т.А., </a:t>
            </a:r>
            <a:r>
              <a:rPr lang="ru-RU" dirty="0" err="1" smtClean="0"/>
              <a:t>Лелюх</a:t>
            </a:r>
            <a:r>
              <a:rPr lang="ru-RU" dirty="0" smtClean="0"/>
              <a:t> С.В.</a:t>
            </a:r>
          </a:p>
          <a:p>
            <a:pPr algn="r"/>
            <a:endParaRPr lang="ru-RU" i="1" u="sng" dirty="0" smtClean="0"/>
          </a:p>
          <a:p>
            <a:r>
              <a:rPr lang="ru-RU" i="1" u="sng" dirty="0" smtClean="0"/>
              <a:t>Составила презентацию</a:t>
            </a:r>
            <a:r>
              <a:rPr lang="ru-RU" i="1" dirty="0" smtClean="0"/>
              <a:t>:</a:t>
            </a:r>
          </a:p>
          <a:p>
            <a:r>
              <a:rPr lang="ru-RU" i="1" dirty="0" smtClean="0"/>
              <a:t>воспитатель I категории  Артамонова М.С.</a:t>
            </a:r>
          </a:p>
          <a:p>
            <a:pPr algn="ctr"/>
            <a:endParaRPr lang="ru-RU" i="1" dirty="0" smtClean="0"/>
          </a:p>
          <a:p>
            <a:pPr algn="ctr"/>
            <a:r>
              <a:rPr lang="ru-RU" i="1" dirty="0" smtClean="0"/>
              <a:t>2015 г. </a:t>
            </a:r>
          </a:p>
          <a:p>
            <a:pPr algn="ctr"/>
            <a:endParaRPr lang="ru-RU" i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79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568959" y="1772816"/>
            <a:ext cx="5184576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sz="28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4" y="1"/>
            <a:ext cx="7637919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60D81"/>
                </a:solidFill>
              </a:rPr>
              <a:t>Этап 4</a:t>
            </a:r>
            <a:r>
              <a:rPr lang="ru-RU" sz="2800" b="1" dirty="0">
                <a:solidFill>
                  <a:srgbClr val="7030A0"/>
                </a:solidFill>
              </a:rPr>
              <a:t>.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C00000"/>
                </a:solidFill>
              </a:rPr>
              <a:t>Представление возможных ощущений с помощью </a:t>
            </a:r>
            <a:r>
              <a:rPr lang="ru-RU" sz="2800" b="1" dirty="0" smtClean="0">
                <a:solidFill>
                  <a:srgbClr val="C00000"/>
                </a:solidFill>
              </a:rPr>
              <a:t>разных </a:t>
            </a:r>
            <a:r>
              <a:rPr lang="ru-RU" sz="2800" b="1" dirty="0">
                <a:solidFill>
                  <a:srgbClr val="C00000"/>
                </a:solidFill>
              </a:rPr>
              <a:t>органов чувств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71092" y="954108"/>
            <a:ext cx="6361148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8913" algn="just" fontAlgn="base">
              <a:spcBef>
                <a:spcPct val="0"/>
              </a:spcBef>
              <a:spcAft>
                <a:spcPct val="0"/>
              </a:spcAft>
              <a:tabLst>
                <a:tab pos="354013" algn="l"/>
              </a:tabLst>
            </a:pPr>
            <a:r>
              <a:rPr lang="ru-RU" sz="2000" b="1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Цели:</a:t>
            </a:r>
            <a:endParaRPr lang="ru-RU" sz="20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indent="1889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54013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детей на основе восприятия объекта 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представлять возможные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ощущения через разные органы чувств (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слух, обоняние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, осязание);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889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54013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детей находить эмблемы этапа и озвучивать правило</a:t>
            </a:r>
            <a:r>
              <a:rPr lang="ru-RU" sz="1600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 «Я </a:t>
            </a: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смотрю на предмет и представляю, чем он может пахнуть, какие издает звуки и какой он на ощупь»;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8891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54013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активизировать в речи слова, характеризующие звуки, запахи и тактильные ощущения.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0767" y="3385543"/>
            <a:ext cx="6335022" cy="16312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98425" fontAlgn="base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 мыслительных действий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indent="984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1. Посмотри на картину, «войди в нее».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0" indent="984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2. Выбери орган чувств, который поможет тебе «путешествовать» по картине.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0" indent="984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3. Опиши свои ощущения.</a:t>
            </a:r>
            <a:endParaRPr lang="ru-RU" sz="1600" dirty="0">
              <a:latin typeface="Arial" pitchFamily="34" charset="0"/>
              <a:cs typeface="Arial" pitchFamily="34" charset="0"/>
            </a:endParaRPr>
          </a:p>
          <a:p>
            <a:pPr lvl="0" indent="98425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58775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4. Найди эмблемы этого этапа.</a:t>
            </a:r>
            <a:endParaRPr lang="ru-RU" sz="1600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503547" y="5028470"/>
            <a:ext cx="6516725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ощущений, полученных через органы обоняния. Волшебник «Я нюхаю»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ощущений, полученных с помощью тактильного анализатора. Волшебник «Я ощущаю лицом и руками»</a:t>
            </a:r>
          </a:p>
          <a:p>
            <a:pPr>
              <a:buFont typeface="Arial" pitchFamily="34" charset="0"/>
              <a:buChar char="•"/>
            </a:pPr>
            <a:r>
              <a:rPr lang="ru-RU" sz="1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Описание </a:t>
            </a:r>
            <a:r>
              <a:rPr lang="ru-RU" sz="16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возможных ощущений, полученных с помощью органа слуха. Волшебник -«Я слышу» (чувствую)</a:t>
            </a:r>
          </a:p>
        </p:txBody>
      </p:sp>
      <p:pic>
        <p:nvPicPr>
          <p:cNvPr id="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44981" y="1071547"/>
            <a:ext cx="1565366" cy="15653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900963" y="2656338"/>
            <a:ext cx="1528614" cy="1545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900963" y="4226707"/>
            <a:ext cx="1577167" cy="1611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1379509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unbook.com.ua/pic/images/Zagadka_Vo_dvore_katali_kom-_shlyapa_staraya_na_nem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952"/>
            <a:ext cx="9252520" cy="68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209865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8363" y="4465"/>
            <a:ext cx="9252519" cy="68678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13701" y="548680"/>
            <a:ext cx="5454443" cy="24560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ru-RU" i="1" dirty="0" smtClean="0"/>
          </a:p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</a:pPr>
            <a:r>
              <a:rPr lang="ru-RU" sz="2400" b="1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Цели: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830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детей подбирать рифмы к названиям объектов на картине и составлять с ними рифмованные тексты;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830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активизировать речь с помощью рифмующихся слов;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830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детей находить эмблему этапа.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737230" y="0"/>
            <a:ext cx="840677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rgbClr val="260D81"/>
                </a:solidFill>
              </a:rPr>
              <a:t>Этап 5.</a:t>
            </a:r>
            <a:r>
              <a:rPr lang="ru-RU" sz="2400" b="1" dirty="0">
                <a:solidFill>
                  <a:srgbClr val="7030A0"/>
                </a:solidFill>
              </a:rPr>
              <a:t> </a:t>
            </a:r>
            <a:r>
              <a:rPr lang="ru-RU" sz="2400" b="1" dirty="0">
                <a:solidFill>
                  <a:srgbClr val="C00000"/>
                </a:solidFill>
              </a:rPr>
              <a:t>Составление рифмованных текстов по мотивам содержания картины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72200" y="1177517"/>
            <a:ext cx="2214578" cy="22145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13701" y="3004737"/>
            <a:ext cx="6102515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C00000"/>
                </a:solidFill>
                <a:latin typeface="Arial" pitchFamily="34" charset="0"/>
                <a:cs typeface="Arial" pitchFamily="34" charset="0"/>
              </a:rPr>
              <a:t>Алгоритм составления рифмованных текстов создан на основе сочинения лимериков</a:t>
            </a:r>
            <a:endParaRPr lang="ru-RU" dirty="0">
              <a:solidFill>
                <a:srgbClr val="C0000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269118601"/>
              </p:ext>
            </p:extLst>
          </p:nvPr>
        </p:nvGraphicFramePr>
        <p:xfrm>
          <a:off x="400514" y="3664576"/>
          <a:ext cx="8334764" cy="2707865"/>
        </p:xfrm>
        <a:graphic>
          <a:graphicData uri="http://schemas.openxmlformats.org/drawingml/2006/table">
            <a:tbl>
              <a:tblPr/>
              <a:tblGrid>
                <a:gridCol w="4099478"/>
                <a:gridCol w="4235286"/>
              </a:tblGrid>
              <a:tr h="203543">
                <a:tc>
                  <a:txBody>
                    <a:bodyPr/>
                    <a:lstStyle/>
                    <a:p>
                      <a:pPr marL="701040" algn="l">
                        <a:spcAft>
                          <a:spcPts val="0"/>
                        </a:spcAft>
                      </a:pPr>
                      <a:r>
                        <a:rPr lang="ru-RU" sz="1400" b="1" spc="-6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Алгоритм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6280" algn="l">
                        <a:spcAft>
                          <a:spcPts val="0"/>
                        </a:spcAft>
                      </a:pPr>
                      <a:r>
                        <a:rPr lang="ru-RU" sz="1400" b="1" spc="-6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Пример</a:t>
                      </a:r>
                      <a:endParaRPr lang="ru-RU" sz="1400" b="1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086">
                <a:tc>
                  <a:txBody>
                    <a:bodyPr/>
                    <a:lstStyle/>
                    <a:p>
                      <a:pPr marL="1841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 Подбери рифмующиеся слова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к предметам на картине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3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Мячик — зайчик;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девочка — </a:t>
                      </a:r>
                      <a:r>
                        <a:rPr lang="ru-RU" sz="1400" spc="-2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припевочка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; бантик — фантик; палочка — </a:t>
                      </a:r>
                      <a:r>
                        <a:rPr lang="ru-RU" sz="1400" spc="-2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помогалочка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т.д.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610629">
                <a:tc>
                  <a:txBody>
                    <a:bodyPr/>
                    <a:lstStyle/>
                    <a:p>
                      <a:pPr marL="317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 Из пары слов составь две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строчки так, чтобы каждая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строчка заканчивалась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рифмующимся словом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Жила-была девочка,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была она </a:t>
                      </a:r>
                      <a:r>
                        <a:rPr lang="ru-RU" sz="1400" spc="-1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припевочка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.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На голове у нее бантик —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Он похож на фантик.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07086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 Теперь составь стишок из этих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четырех строчек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Жила-была девочка,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была она </a:t>
                      </a:r>
                      <a:r>
                        <a:rPr lang="ru-RU" sz="1400" spc="-1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припевочка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;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На голове у нее бантик —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Он похож на фантик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814172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 Добавь о девочке пятую строчку </a:t>
                      </a:r>
                      <a:r>
                        <a:rPr lang="ru-RU" sz="1400" spc="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(можно без рифмы) по содер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жанию картины</a:t>
                      </a:r>
                      <a:r>
                        <a:rPr lang="ru-RU" sz="1400" spc="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Жила-была девочка,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И была она </a:t>
                      </a:r>
                      <a:r>
                        <a:rPr lang="ru-RU" sz="1400" spc="-15" dirty="0" err="1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припевочка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;</a:t>
                      </a:r>
                      <a:r>
                        <a:rPr lang="ru-RU" sz="1400" spc="-2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На голове у нее бантик —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Он похож на фантик.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Она веселилась и не знала пока</a:t>
                      </a: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 о своей неприятности.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216264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5. Выразительно прочти стишок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xmlns="" val="4225089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252519" cy="70293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09978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60D81"/>
                </a:solidFill>
              </a:rPr>
              <a:t>Этап 6.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Определение местонахождения                                    объектов на картине</a:t>
            </a:r>
            <a:endParaRPr lang="ru-RU" b="1" i="1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48538" y="980728"/>
            <a:ext cx="5807637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07988" algn="l"/>
              </a:tabLst>
            </a:pPr>
            <a:r>
              <a:rPr lang="ru-RU" sz="2400" b="1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Цели: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07988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детей пространственной ориентировке на </a:t>
            </a: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картине;</a:t>
            </a: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07988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активизировать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 речи слова, обозначающие пространствен</a:t>
            </a:r>
            <a:r>
              <a:rPr lang="ru-RU" dirty="0">
                <a:latin typeface="Arial" pitchFamily="34" charset="0"/>
                <a:cs typeface="Arial" pitchFamily="34" charset="0"/>
              </a:rPr>
              <a:t>ные понятия (наречия);</a:t>
            </a:r>
          </a:p>
          <a:p>
            <a:pPr lvl="0" algn="just">
              <a:buFont typeface="Arial" pitchFamily="34" charset="0"/>
              <a:buChar char="•"/>
            </a:pPr>
            <a:r>
              <a:rPr lang="ru-RU" dirty="0">
                <a:latin typeface="Arial" pitchFamily="34" charset="0"/>
                <a:cs typeface="Arial" pitchFamily="34" charset="0"/>
              </a:rPr>
              <a:t>учить детей находить эмблему этапа и </a:t>
            </a:r>
            <a:r>
              <a:rPr lang="ru-RU" dirty="0" smtClean="0">
                <a:latin typeface="Arial" pitchFamily="34" charset="0"/>
                <a:cs typeface="Arial" pitchFamily="34" charset="0"/>
              </a:rPr>
              <a:t>озвучивать правило: «</a:t>
            </a:r>
            <a:r>
              <a:rPr lang="ru-RU" dirty="0">
                <a:latin typeface="Arial" pitchFamily="34" charset="0"/>
                <a:cs typeface="Arial" pitchFamily="34" charset="0"/>
              </a:rPr>
              <a:t>У каждого объекта есть свое место на картине»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072" y="1197399"/>
            <a:ext cx="2254330" cy="2317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48538" y="3789040"/>
            <a:ext cx="8399926" cy="24468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6213" algn="ctr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 мыслительных </a:t>
            </a:r>
            <a:r>
              <a:rPr lang="ru-RU" sz="24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действий</a:t>
            </a:r>
          </a:p>
          <a:p>
            <a:pPr lvl="0" indent="176213" algn="just" eaLnBrk="0" fontAlgn="base" hangingPunct="0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87350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Выбери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предмет. Определи, где он находится на картине.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762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8735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Опиши, как расположены другие предметы по отношению к нему: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762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а)	как это видит тот, кто рассматривает картину;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762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б)	с позиции выбранного предмета.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762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8735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Правило этого этапа: «У каждого объекта есть свое место на картине».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76213" algn="just" eaLnBrk="0" fontAlgn="base" hangingPunct="0">
              <a:spcBef>
                <a:spcPct val="0"/>
              </a:spcBef>
              <a:spcAft>
                <a:spcPct val="0"/>
              </a:spcAft>
              <a:tabLst>
                <a:tab pos="387350" algn="l"/>
              </a:tabLst>
            </a:pP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15714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funbook.com.ua/pic/images/Zagadka_Vo_dvore_katali_kom-_shlyapa_staraya_na_nem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952"/>
            <a:ext cx="9252520" cy="68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1190316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1"/>
            <a:ext cx="9143999" cy="69573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54622" y="1"/>
            <a:ext cx="7704856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60D81"/>
                </a:solidFill>
              </a:rPr>
              <a:t>Этап 7.</a:t>
            </a:r>
            <a:r>
              <a:rPr lang="ru-RU" sz="2800" b="1" dirty="0"/>
              <a:t> </a:t>
            </a:r>
            <a:r>
              <a:rPr lang="ru-RU" sz="2800" b="1" dirty="0">
                <a:solidFill>
                  <a:srgbClr val="C00000"/>
                </a:solidFill>
              </a:rPr>
              <a:t>Составление речевых зарисовок  </a:t>
            </a:r>
            <a:r>
              <a:rPr lang="ru-RU" sz="2800" b="1" dirty="0" smtClean="0">
                <a:solidFill>
                  <a:srgbClr val="C00000"/>
                </a:solidFill>
              </a:rPr>
              <a:t>от лица разных объектов.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93246"/>
            <a:ext cx="6479794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61950" algn="l"/>
              </a:tabLst>
            </a:pPr>
            <a:r>
              <a:rPr lang="ru-RU" sz="2400" b="1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Цели: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195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упражнять детей в умении перевоплощаться в объект на</a:t>
            </a:r>
            <a:b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картине, изменять свое настроение во времени;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195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составлять речевую зарисовку от имени какого-либо объекта на картине;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195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узнавать эмблемы этапа и озвучивать правило: «Я превращаюсь в объект на картине и у меня... характер» (определение вставляется по смыслу);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195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активизировать в речи слова, обозначающие свойства характера объекта.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72858" y="3936299"/>
            <a:ext cx="8352928" cy="24006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2563" algn="ctr" fontAlgn="base">
              <a:spcBef>
                <a:spcPct val="0"/>
              </a:spcBef>
              <a:spcAft>
                <a:spcPct val="0"/>
              </a:spcAft>
              <a:tabLst>
                <a:tab pos="365125" algn="l"/>
              </a:tabLst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 мыслительных действий</a:t>
            </a:r>
            <a:endParaRPr lang="ru-RU" sz="24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indent="1825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5125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Выбери героя на картине.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indent="1825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5125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Определи его настроение или свойства характера.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indent="1825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5125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«Войди» в образ героя (представь себя им).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indent="1825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5125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Опиши, как воспринимает выбранный тобой герой то, что изображено на картине.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indent="18256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5125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Правило этого этапа: «Я превращаюсь в героя, изображенного на картине, и у меня ... характер».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77076" y="1772816"/>
            <a:ext cx="1848710" cy="19778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3863621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91923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525718" y="0"/>
            <a:ext cx="835292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60D81"/>
                </a:solidFill>
              </a:rPr>
              <a:t>Этап 8.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Описание объекта с изменением его характеристики во времени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956744"/>
            <a:ext cx="6120680" cy="30162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71475" algn="l"/>
              </a:tabLst>
            </a:pPr>
            <a:r>
              <a:rPr lang="ru-RU" sz="2800" b="1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Цели:</a:t>
            </a:r>
            <a:endParaRPr lang="ru-RU" sz="28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1475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составлять речевые зарисовки об изменении объекта во времени;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1475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детей показывать эмблему этапа и озвучивать правило: «Я выбираю объект и представляю, что было с ним раньше и что будет с ним потом»;    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1475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активизировать словарь детей с использованием речевых оборотов, характеризующих временные отрезки </a:t>
            </a:r>
            <a:r>
              <a:rPr lang="ru-RU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(было — будет; утро — вечер; весна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— </a:t>
            </a:r>
            <a:r>
              <a:rPr lang="ru-RU" i="1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осень; раньше — позже; до того — после того...).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393913" y="4077072"/>
            <a:ext cx="8352928" cy="21236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6213" algn="ctr" fontAlgn="base">
              <a:spcBef>
                <a:spcPct val="0"/>
              </a:spcBef>
              <a:spcAft>
                <a:spcPct val="0"/>
              </a:spcAft>
              <a:tabLst>
                <a:tab pos="374650" algn="l"/>
              </a:tabLst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 мыслительных действий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indent="1762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465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Выбери объект, определи его состояние в настоящее время.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indent="1762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465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Представь прошлое (будущее) объекта с учетом изменения его признаков, действий.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indent="1762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465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Составь речевую зарисовку о прошлом (будущем) объекта.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indent="176213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465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Правило этого этапа: «Я выбираю объект и представляю, что было с ним раньше и что будет с ним потом».</a:t>
            </a: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628800"/>
            <a:ext cx="1946570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42206428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2089" y="0"/>
            <a:ext cx="91923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62328"/>
            <a:ext cx="777686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60D81"/>
                </a:solidFill>
              </a:rPr>
              <a:t>Этап 9.</a:t>
            </a:r>
            <a:r>
              <a:rPr lang="ru-RU" sz="2800" dirty="0">
                <a:solidFill>
                  <a:srgbClr val="260D81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Понятие о смысловых </a:t>
            </a:r>
            <a:r>
              <a:rPr lang="ru-RU" sz="2800" b="1" dirty="0" smtClean="0">
                <a:solidFill>
                  <a:srgbClr val="C00000"/>
                </a:solidFill>
              </a:rPr>
              <a:t>характеристиках </a:t>
            </a:r>
            <a:r>
              <a:rPr lang="ru-RU" sz="2800" b="1" dirty="0">
                <a:solidFill>
                  <a:srgbClr val="C00000"/>
                </a:solidFill>
              </a:rPr>
              <a:t>картины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836712"/>
            <a:ext cx="5923466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68300" algn="l"/>
              </a:tabLst>
            </a:pPr>
            <a:r>
              <a:rPr lang="ru-RU" sz="2400" b="1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Цели: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830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детей находить и объяснять смысловое содержание картины;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830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детей составлять речевые зарисовки по типу рассуждений;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830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активизировать в речи слова, обозначающие смысл сюжета картины;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6830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детей узнавать эмблему этапа и озвучивать правило: «У каждой картины есть мудрость, правило жизни или главный смысл».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73865" y="3818629"/>
            <a:ext cx="8280920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4625" algn="ctr" fontAlgn="base">
              <a:spcBef>
                <a:spcPct val="0"/>
              </a:spcBef>
              <a:spcAft>
                <a:spcPct val="0"/>
              </a:spcAft>
              <a:tabLst>
                <a:tab pos="357188" algn="l"/>
              </a:tabLst>
            </a:pPr>
            <a:r>
              <a:rPr lang="ru-RU" sz="24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 мыслительных действий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indent="17462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57188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Возьми несколько лепестков «Ромашки мудрости» и прослушай текст пословиц и поговорок о них. (Текст читает педагог.)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indent="17462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57188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Рассмотри сюжет картины. Как связаны с ней каждая пословица или поговорка.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indent="17462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57188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Объясни, почему та или иная пословица подходит или не подходит для названия картины.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indent="174625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57188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Правило этого этапа: «У каждой картины есть мудрость, правило жизни или главный смысл».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19002" y="1267406"/>
            <a:ext cx="2357454" cy="237026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0039715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48381" y="7383"/>
            <a:ext cx="9192381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899592" y="19147"/>
            <a:ext cx="7776864" cy="7546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50000"/>
              </a:lnSpc>
            </a:pPr>
            <a:r>
              <a:rPr lang="ru-RU" sz="3200" b="1" dirty="0">
                <a:solidFill>
                  <a:srgbClr val="C00000"/>
                </a:solidFill>
              </a:rPr>
              <a:t>РЕКОМЕНДАЦИИ</a:t>
            </a:r>
            <a:endParaRPr lang="ru-RU" sz="3200" i="1" dirty="0">
              <a:solidFill>
                <a:srgbClr val="C00000"/>
              </a:solidFill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214282" y="994856"/>
            <a:ext cx="8786874" cy="509370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25000"/>
              </a:lnSpc>
            </a:pPr>
            <a:r>
              <a:rPr lang="ru-RU" sz="2000" dirty="0"/>
              <a:t>Игры с сюжетной картинкой не обязательно растягивать на две недели. Вы можете проводить их в любой последовательности. </a:t>
            </a:r>
            <a:r>
              <a:rPr lang="ru-RU" sz="2000" b="1" dirty="0"/>
              <a:t>Но обязательно надо начинать с первых двух этапов.</a:t>
            </a:r>
          </a:p>
          <a:p>
            <a:pPr algn="just">
              <a:lnSpc>
                <a:spcPct val="125000"/>
              </a:lnSpc>
            </a:pPr>
            <a:r>
              <a:rPr lang="ru-RU" sz="2000" dirty="0"/>
              <a:t>         Заранее готовить эмблемы этапов не обязательно — </a:t>
            </a:r>
            <a:r>
              <a:rPr lang="ru-RU" sz="2000" b="1" dirty="0"/>
              <a:t>лучше вместе с ребенком обсудить и составить схему (эмблему) уже проведенной игры.</a:t>
            </a:r>
          </a:p>
          <a:p>
            <a:pPr algn="just">
              <a:lnSpc>
                <a:spcPct val="125000"/>
              </a:lnSpc>
            </a:pPr>
            <a:r>
              <a:rPr lang="ru-RU" sz="2000" dirty="0"/>
              <a:t>         Попробуйте сами сочинить рассказ по картине, но озвучивайте его только после того, как ребенок рассказал свой.</a:t>
            </a:r>
          </a:p>
          <a:p>
            <a:pPr algn="just">
              <a:lnSpc>
                <a:spcPct val="125000"/>
              </a:lnSpc>
            </a:pPr>
            <a:r>
              <a:rPr lang="ru-RU" sz="2000" b="1" dirty="0"/>
              <a:t>          Обязательно записывайте детские рассказы!</a:t>
            </a:r>
          </a:p>
          <a:p>
            <a:pPr algn="just">
              <a:lnSpc>
                <a:spcPct val="125000"/>
              </a:lnSpc>
            </a:pPr>
            <a:r>
              <a:rPr lang="ru-RU" sz="2000" b="1" dirty="0"/>
              <a:t>Проанализировав созданный ребенком текст, Вы можете наметить пути дальнейшего развития речи ребенка.</a:t>
            </a:r>
          </a:p>
          <a:p>
            <a:pPr algn="just">
              <a:lnSpc>
                <a:spcPct val="125000"/>
              </a:lnSpc>
            </a:pPr>
            <a:r>
              <a:rPr lang="ru-RU" sz="2000" dirty="0"/>
              <a:t>         Предложив ребенку сделать рисунок к рассказу, Вы научите его иллюстрировать собственные тексты. Собрав творческие продукты ребенка воедино, можете создать книгу речевого и изобразительного творчества!</a:t>
            </a:r>
          </a:p>
        </p:txBody>
      </p:sp>
    </p:spTree>
    <p:extLst>
      <p:ext uri="{BB962C8B-B14F-4D97-AF65-F5344CB8AC3E}">
        <p14:creationId xmlns:p14="http://schemas.microsoft.com/office/powerpoint/2010/main" xmlns="" val="39676712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512" y="0"/>
            <a:ext cx="91923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428736"/>
            <a:ext cx="4734319" cy="321471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7" name="Picture 2" descr="C:\Users\Anatolii\Desktop\P106084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429124" y="3357562"/>
            <a:ext cx="4326914" cy="2928958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" name="TextBox 1"/>
          <p:cNvSpPr txBox="1"/>
          <p:nvPr/>
        </p:nvSpPr>
        <p:spPr>
          <a:xfrm>
            <a:off x="428596" y="214290"/>
            <a:ext cx="813690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Рабочие моменты и продукт нашей деятельности</a:t>
            </a:r>
          </a:p>
          <a:p>
            <a:pPr algn="ctr"/>
            <a:r>
              <a:rPr lang="ru-RU" sz="2800" b="1" dirty="0" smtClean="0">
                <a:solidFill>
                  <a:srgbClr val="0000CC"/>
                </a:solidFill>
              </a:rPr>
              <a:t> в  изучении </a:t>
            </a:r>
            <a:r>
              <a:rPr lang="ru-RU" sz="2800" b="1" dirty="0" smtClean="0">
                <a:solidFill>
                  <a:srgbClr val="C00000"/>
                </a:solidFill>
              </a:rPr>
              <a:t>ТРИЗ</a:t>
            </a:r>
            <a:r>
              <a:rPr lang="ru-RU" sz="2800" b="1" dirty="0" smtClean="0">
                <a:solidFill>
                  <a:srgbClr val="0000CC"/>
                </a:solidFill>
              </a:rPr>
              <a:t> технологии.</a:t>
            </a:r>
            <a:endParaRPr lang="ru-RU" sz="2800" b="1" dirty="0">
              <a:solidFill>
                <a:srgbClr val="0000CC"/>
              </a:solidFill>
            </a:endParaRPr>
          </a:p>
        </p:txBody>
      </p:sp>
      <p:pic>
        <p:nvPicPr>
          <p:cNvPr id="3" name="Picture 2" descr="0315965[1]"/>
          <p:cNvPicPr>
            <a:picLocks noChangeAspect="1" noChangeArrowheads="1"/>
          </p:cNvPicPr>
          <p:nvPr/>
        </p:nvPicPr>
        <p:blipFill>
          <a:blip r:embed="rId5"/>
          <a:srcRect b="50378"/>
          <a:stretch>
            <a:fillRect/>
          </a:stretch>
        </p:blipFill>
        <p:spPr bwMode="auto">
          <a:xfrm>
            <a:off x="5643570" y="1357298"/>
            <a:ext cx="2686050" cy="189071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4" name="Picture 3" descr="iCAYSRT51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000100" y="4786322"/>
            <a:ext cx="2628900" cy="1809750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8767085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986" name="Picture 2" descr="http://s59.radikal.ru/i166/1101/b9/cfae3f6c30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87299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714348" y="285728"/>
            <a:ext cx="792961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60D81"/>
                </a:solidFill>
              </a:rPr>
              <a:t>Формы обучения рассказыванию:</a:t>
            </a:r>
            <a:endParaRPr lang="ru-RU" sz="2800" b="1" dirty="0">
              <a:solidFill>
                <a:srgbClr val="260D8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57158" y="1428736"/>
            <a:ext cx="8572560" cy="50057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lvl="0" indent="-457200" algn="just">
              <a:lnSpc>
                <a:spcPts val="1200"/>
              </a:lnSpc>
              <a:spcBef>
                <a:spcPts val="25"/>
              </a:spcBef>
              <a:spcAft>
                <a:spcPts val="0"/>
              </a:spcAft>
              <a:buFont typeface="Times New Roman"/>
              <a:buNone/>
              <a:tabLst>
                <a:tab pos="180340" algn="l"/>
              </a:tabLst>
            </a:pPr>
            <a:r>
              <a:rPr lang="ru-RU" spc="1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  <a:r>
              <a:rPr lang="ru-RU" b="1" spc="1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 Воспитатель готовит вопросы детям по содержанию кар</a:t>
            </a:r>
            <a:r>
              <a:rPr lang="ru-RU" b="1" spc="-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тины. Обычно </a:t>
            </a:r>
          </a:p>
          <a:p>
            <a:pPr marL="457200" lvl="0" indent="-457200" algn="just">
              <a:lnSpc>
                <a:spcPts val="1200"/>
              </a:lnSpc>
              <a:spcBef>
                <a:spcPts val="25"/>
              </a:spcBef>
              <a:spcAft>
                <a:spcPts val="0"/>
              </a:spcAft>
              <a:buFont typeface="Times New Roman"/>
              <a:buNone/>
              <a:tabLst>
                <a:tab pos="180340" algn="l"/>
              </a:tabLst>
            </a:pPr>
            <a:r>
              <a:rPr lang="ru-RU" b="1" spc="-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дошкольники сами не задают вопросов.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</a:t>
            </a: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2.  Рекомендуется использовать образец рассказа воспитателя </a:t>
            </a:r>
            <a:r>
              <a:rPr lang="ru-RU" b="1" spc="-1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картине.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endParaRPr lang="ru-RU" b="1" spc="2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spc="2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3. На занятии всей группы детей заслушиваются рассказы, </a:t>
            </a:r>
            <a:r>
              <a:rPr lang="ru-RU" b="1" spc="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составленные </a:t>
            </a: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spc="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только 3-5 ребятами.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endParaRPr lang="ru-RU" b="1" spc="-1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spc="-1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4. Качество рассказов оценивается воспитателем, как правило, </a:t>
            </a:r>
            <a:r>
              <a:rPr lang="ru-RU" b="1" spc="-2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на уровне</a:t>
            </a: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spc="-2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«хорошо - плохо».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endParaRPr lang="ru-RU" b="1" spc="1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spc="1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5. Не ведет к развитию самостоятель</a:t>
            </a:r>
            <a:r>
              <a:rPr lang="ru-RU" b="1" spc="2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ности детей при составлении рассказов              </a:t>
            </a: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spc="2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по сюжетной картине.</a:t>
            </a:r>
            <a:endParaRPr lang="ru-RU" b="1" spc="-5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spc="-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spc="-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6. Рассказы детей фактически являются вариантами образца рас</a:t>
            </a:r>
            <a:r>
              <a:rPr lang="ru-RU" b="1" spc="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сказа    </a:t>
            </a: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spc="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</a:t>
            </a:r>
            <a:r>
              <a:rPr lang="ru-RU" b="1" spc="5" dirty="0" err="1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воспитателя;теряется</a:t>
            </a:r>
            <a:r>
              <a:rPr lang="ru-RU" b="1" spc="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интерес к рассказу своих сверстник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ов, т.к.тексты </a:t>
            </a: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однообразны. </a:t>
            </a: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endParaRPr lang="ru-RU" b="1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7.Все дети группы не имеют </a:t>
            </a:r>
            <a:r>
              <a:rPr lang="ru-RU" b="1" spc="-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возможности рассказать свой текст — им   </a:t>
            </a: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spc="-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отводится роль пассив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ного слушателя.    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spc="-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</a:t>
            </a: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spc="-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8.Уже через 1-2 дня забывают даже название картины и не помнят ее   </a:t>
            </a: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spc="-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смыслового значения.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endParaRPr lang="ru-RU" b="1" spc="15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spc="1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9.Не решается задача формирования обобщенного способа </a:t>
            </a:r>
            <a:r>
              <a:rPr lang="ru-RU" b="1" spc="-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составления   </a:t>
            </a: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spc="-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    рассказа по сюжетной картине. </a:t>
            </a:r>
            <a:endParaRPr lang="ru-RU" b="1" spc="1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spc="1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</a:t>
            </a:r>
          </a:p>
          <a:p>
            <a:pPr lvl="0" algn="just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endParaRPr lang="ru-RU" b="1" spc="1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spc="1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в то же время ребенок </a:t>
            </a:r>
            <a:r>
              <a:rPr lang="ru-RU" b="1" spc="-1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должен к поступлению в школу уметь составлять </a:t>
            </a:r>
          </a:p>
          <a:p>
            <a:pPr lvl="0" algn="ctr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endParaRPr lang="ru-RU" b="1" spc="-10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ctr">
              <a:lnSpc>
                <a:spcPts val="1200"/>
              </a:lnSpc>
              <a:spcBef>
                <a:spcPts val="25"/>
              </a:spcBef>
              <a:tabLst>
                <a:tab pos="180340" algn="l"/>
              </a:tabLst>
            </a:pPr>
            <a:r>
              <a:rPr lang="ru-RU" b="1" spc="-10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рассказы по кар</a:t>
            </a:r>
            <a:r>
              <a:rPr lang="ru-RU" b="1" spc="-15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тине.</a:t>
            </a:r>
            <a:endParaRPr lang="ru-RU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786050" y="857232"/>
            <a:ext cx="3223254" cy="38536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ТРАДИЦИОННАЯ ФОРМА</a:t>
            </a:r>
            <a:r>
              <a:rPr lang="ru-RU" b="1" dirty="0" smtClean="0">
                <a:latin typeface="Times New Roman" pitchFamily="18" charset="0"/>
                <a:ea typeface="Calibri"/>
                <a:cs typeface="Times New Roman" pitchFamily="18" charset="0"/>
              </a:rPr>
              <a:t>:</a:t>
            </a:r>
            <a:endParaRPr lang="ru-RU" b="1" dirty="0"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pic>
        <p:nvPicPr>
          <p:cNvPr id="24578" name="Picture 2" descr="http://img1.liveinternet.ru/images/attach/c/7/98/254/98254457_large_0_66196_55b3dd85_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47120" y="0"/>
            <a:ext cx="1596880" cy="135729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1" y="-1496"/>
            <a:ext cx="9192383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57158" y="162871"/>
            <a:ext cx="4572032" cy="3401377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/>
        </p:spPr>
      </p:pic>
      <p:pic>
        <p:nvPicPr>
          <p:cNvPr id="6" name="Picture 1" descr="C:\Users\Anatolii\Desktop\P106083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94005" y="2928934"/>
            <a:ext cx="5449995" cy="3557484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pic>
        <p:nvPicPr>
          <p:cNvPr id="1026" name="Picture 2" descr="rech_2blok-13[1]"/>
          <p:cNvPicPr>
            <a:picLocks noChangeAspect="1" noChangeArrowheads="1"/>
          </p:cNvPicPr>
          <p:nvPr/>
        </p:nvPicPr>
        <p:blipFill>
          <a:blip r:embed="rId5"/>
          <a:srcRect t="51787" r="50427"/>
          <a:stretch>
            <a:fillRect/>
          </a:stretch>
        </p:blipFill>
        <p:spPr bwMode="auto">
          <a:xfrm>
            <a:off x="571472" y="4143380"/>
            <a:ext cx="2959100" cy="1885953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  <p:pic>
        <p:nvPicPr>
          <p:cNvPr id="1027" name="Picture 3" descr="img_10[1]"/>
          <p:cNvPicPr>
            <a:picLocks noChangeAspect="1" noChangeArrowheads="1"/>
          </p:cNvPicPr>
          <p:nvPr/>
        </p:nvPicPr>
        <p:blipFill>
          <a:blip r:embed="rId6"/>
          <a:srcRect t="6618"/>
          <a:stretch>
            <a:fillRect/>
          </a:stretch>
        </p:blipFill>
        <p:spPr bwMode="auto">
          <a:xfrm>
            <a:off x="5643570" y="642918"/>
            <a:ext cx="2958789" cy="1924052"/>
          </a:xfrm>
          <a:prstGeom prst="rect">
            <a:avLst/>
          </a:prstGeom>
          <a:noFill/>
          <a:ln w="9525" algn="in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880620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082" name="Picture 2" descr="http://s59.radikal.ru/i166/1101/b9/cfae3f6c30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graphicFrame>
        <p:nvGraphicFramePr>
          <p:cNvPr id="5" name="Диаграмма 4"/>
          <p:cNvGraphicFramePr/>
          <p:nvPr/>
        </p:nvGraphicFramePr>
        <p:xfrm>
          <a:off x="428596" y="1428736"/>
          <a:ext cx="8501122" cy="521497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4097" name="Rectangle 1"/>
          <p:cNvSpPr>
            <a:spLocks noChangeArrowheads="1"/>
          </p:cNvSpPr>
          <p:nvPr/>
        </p:nvSpPr>
        <p:spPr bwMode="auto">
          <a:xfrm>
            <a:off x="0" y="285728"/>
            <a:ext cx="8429620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5085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Успешность составления рассказа по картин</a:t>
            </a:r>
            <a:r>
              <a:rPr kumimoji="0" lang="ru-RU" sz="2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62" name="Picture 2" descr="http://s59.radikal.ru/i166/1101/b9/cfae3f6c30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3643306" y="214290"/>
            <a:ext cx="197810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C00000"/>
                </a:solidFill>
              </a:rPr>
              <a:t>Литература</a:t>
            </a:r>
            <a:endParaRPr lang="ru-RU" sz="2800" b="1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714356"/>
            <a:ext cx="8786874" cy="594008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>
              <a:buFont typeface="+mj-lt"/>
              <a:buAutoNum type="arabicPeriod"/>
            </a:pPr>
            <a:r>
              <a:rPr lang="ru-RU" sz="2000" i="1" dirty="0" smtClean="0"/>
              <a:t>Алексеева ММ., Яшина В.И. </a:t>
            </a:r>
            <a:r>
              <a:rPr lang="ru-RU" sz="2000" dirty="0" smtClean="0"/>
              <a:t>Речевое развитие дошкольников. —                                     М.: </a:t>
            </a:r>
            <a:r>
              <a:rPr lang="ru-RU" sz="2000" dirty="0" err="1" smtClean="0"/>
              <a:t>Академ</a:t>
            </a:r>
            <a:r>
              <a:rPr lang="ru-RU" sz="2000" dirty="0" smtClean="0"/>
              <a:t> А, 1998.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i="1" dirty="0" err="1" smtClean="0"/>
              <a:t>Алътшуллер</a:t>
            </a:r>
            <a:r>
              <a:rPr lang="ru-RU" sz="2000" i="1" dirty="0" smtClean="0"/>
              <a:t> Г.С. </a:t>
            </a:r>
            <a:r>
              <a:rPr lang="ru-RU" sz="2000" dirty="0" smtClean="0"/>
              <a:t>Найти идею. — Новосибирск: Наука, 1986.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i="1" dirty="0" err="1" smtClean="0"/>
              <a:t>Выготский</a:t>
            </a:r>
            <a:r>
              <a:rPr lang="ru-RU" sz="2000" i="1" dirty="0" smtClean="0"/>
              <a:t> Л.С. </a:t>
            </a:r>
            <a:r>
              <a:rPr lang="ru-RU" sz="2000" dirty="0" smtClean="0"/>
              <a:t>Мышление и речь. — М., 1934.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i="1" dirty="0" smtClean="0"/>
              <a:t>Занятия </a:t>
            </a:r>
            <a:r>
              <a:rPr lang="ru-RU" sz="2000" dirty="0" smtClean="0"/>
              <a:t>по развитию речи в детском саду: Кн. для воспита­теля детского сада / Ф.А. Сохин, О.С. Ушакова, А.Г. </a:t>
            </a:r>
            <a:r>
              <a:rPr lang="ru-RU" sz="2000" dirty="0" err="1" smtClean="0"/>
              <a:t>Арушанова</a:t>
            </a:r>
            <a:r>
              <a:rPr lang="ru-RU" sz="2000" dirty="0" smtClean="0"/>
              <a:t> и др. / Под ред. О.С. Ушаковой. — М.: Просвещение, 1993.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i="1" dirty="0" smtClean="0"/>
              <a:t>Илларионова Ю.Г. </a:t>
            </a:r>
            <a:r>
              <a:rPr lang="ru-RU" sz="2000" dirty="0" smtClean="0"/>
              <a:t>Учите детей отгадывать загадки. — М.,1976.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i="1" dirty="0" smtClean="0"/>
              <a:t>Короткова Э.П. </a:t>
            </a:r>
            <a:r>
              <a:rPr lang="ru-RU" sz="2000" dirty="0" smtClean="0"/>
              <a:t>Обучение детей дошкольного возраста рас­сказыванию: Пособие для воспитателя детского сада. — 2-е изд., </a:t>
            </a:r>
            <a:r>
              <a:rPr lang="ru-RU" sz="2000" dirty="0" err="1" smtClean="0"/>
              <a:t>испр</a:t>
            </a:r>
            <a:r>
              <a:rPr lang="ru-RU" sz="2000" dirty="0" smtClean="0"/>
              <a:t>. и доп. — М.: Просвещение, 1982.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i="1" dirty="0" err="1" smtClean="0"/>
              <a:t>МурашковскаИ.Н</a:t>
            </a:r>
            <a:r>
              <a:rPr lang="ru-RU" sz="2000" i="1" dirty="0" smtClean="0"/>
              <a:t>., </a:t>
            </a:r>
            <a:r>
              <a:rPr lang="ru-RU" sz="2000" i="1" dirty="0" err="1" smtClean="0"/>
              <a:t>ВалюмсН.П</a:t>
            </a:r>
            <a:r>
              <a:rPr lang="ru-RU" sz="2000" i="1" dirty="0" smtClean="0"/>
              <a:t>. </a:t>
            </a:r>
            <a:r>
              <a:rPr lang="ru-RU" sz="2000" dirty="0" smtClean="0"/>
              <a:t>Картинка без запинки (Мето­дика рассказа по картине). - СПб.: ТОО «ТРИЗ-ШАНС», 1995.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i="1" dirty="0" smtClean="0"/>
              <a:t>Нестеренко А.А. </a:t>
            </a:r>
            <a:r>
              <a:rPr lang="ru-RU" sz="2000" dirty="0" smtClean="0"/>
              <a:t>Страна загадок. — Ростов-на-Дону: изд-во</a:t>
            </a:r>
            <a:br>
              <a:rPr lang="ru-RU" sz="2000" dirty="0" smtClean="0"/>
            </a:br>
            <a:r>
              <a:rPr lang="ru-RU" sz="2000" dirty="0" smtClean="0"/>
              <a:t>Ростовского университета, 1993.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i="1" dirty="0" smtClean="0"/>
              <a:t>Ожегов СИ., Шведова Н.Ю. </a:t>
            </a:r>
            <a:r>
              <a:rPr lang="ru-RU" sz="2000" dirty="0" smtClean="0"/>
              <a:t>Толковый словарь русского языка. - М.: АЗЪ, 1993.</a:t>
            </a:r>
          </a:p>
          <a:p>
            <a:pPr marL="342900" lvl="0" indent="-342900">
              <a:buFont typeface="+mj-lt"/>
              <a:buAutoNum type="arabicPeriod"/>
            </a:pPr>
            <a:r>
              <a:rPr lang="ru-RU" sz="2000" i="1" dirty="0" err="1" smtClean="0"/>
              <a:t>Сидорчук</a:t>
            </a:r>
            <a:r>
              <a:rPr lang="ru-RU" sz="2000" i="1" dirty="0" smtClean="0"/>
              <a:t> Т.А.,</a:t>
            </a:r>
            <a:r>
              <a:rPr lang="ru-RU" sz="2000" dirty="0" smtClean="0"/>
              <a:t>  </a:t>
            </a:r>
            <a:r>
              <a:rPr lang="ru-RU" sz="2000" i="1" dirty="0" err="1" smtClean="0"/>
              <a:t>Лелюх</a:t>
            </a:r>
            <a:r>
              <a:rPr lang="ru-RU" sz="2000" i="1" dirty="0" smtClean="0"/>
              <a:t>  С.В. </a:t>
            </a:r>
            <a:r>
              <a:rPr lang="ru-RU" sz="2000" dirty="0" smtClean="0"/>
              <a:t>Составление детьми творческих рассказов по сюжетной картине  (технология  ТРИЗ). – М.:  изд-во  </a:t>
            </a:r>
            <a:r>
              <a:rPr lang="ru-RU" sz="2000" dirty="0" err="1" smtClean="0"/>
              <a:t>Аркти</a:t>
            </a:r>
            <a:r>
              <a:rPr lang="ru-RU" sz="2000" dirty="0" smtClean="0"/>
              <a:t>,  2009.</a:t>
            </a:r>
            <a:endParaRPr lang="ru-RU" sz="2000" dirty="0"/>
          </a:p>
        </p:txBody>
      </p:sp>
      <p:pic>
        <p:nvPicPr>
          <p:cNvPr id="1026" name="Picture 2" descr="http://wellschool-7.ucoz.net/lager/12461386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72396" y="500042"/>
            <a:ext cx="1542164" cy="12896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4034" name="Picture 2" descr="http://s59.radikal.ru/i166/1101/b9/cfae3f6c30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1785918" y="142852"/>
            <a:ext cx="571504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260D81"/>
                </a:solidFill>
              </a:rPr>
              <a:t>Формы обучения рассказыванию:</a:t>
            </a:r>
            <a:endParaRPr lang="ru-RU" sz="2800" b="1" dirty="0">
              <a:solidFill>
                <a:srgbClr val="260D81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071670" y="785794"/>
            <a:ext cx="5500726" cy="410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ТВОРЧЕСКАЯ   ФОРМА:</a:t>
            </a:r>
            <a:endParaRPr lang="ru-RU" b="1" dirty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285720" y="1428735"/>
            <a:ext cx="8572560" cy="517064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ts val="1200"/>
              </a:lnSpc>
              <a:tabLst>
                <a:tab pos="256540" algn="l"/>
              </a:tabLst>
            </a:pPr>
            <a:r>
              <a:rPr lang="ru-RU" b="1" spc="-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1.Позволяет получить гарантированный резуль</a:t>
            </a:r>
            <a:r>
              <a:rPr lang="ru-RU" b="1" spc="-1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тат — усвоение детьми   </a:t>
            </a:r>
          </a:p>
          <a:p>
            <a:pPr lvl="0" algn="just">
              <a:lnSpc>
                <a:spcPts val="1200"/>
              </a:lnSpc>
              <a:tabLst>
                <a:tab pos="256540" algn="l"/>
              </a:tabLst>
            </a:pPr>
            <a:r>
              <a:rPr lang="ru-RU" b="1" spc="-1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 обобщенного способа составления рассказа </a:t>
            </a:r>
            <a:r>
              <a:rPr lang="ru-RU" b="1" spc="1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сюжетной картине. </a:t>
            </a:r>
          </a:p>
          <a:p>
            <a:pPr lvl="0" algn="just">
              <a:lnSpc>
                <a:spcPts val="1200"/>
              </a:lnSpc>
              <a:tabLst>
                <a:tab pos="256540" algn="l"/>
              </a:tabLst>
            </a:pPr>
            <a:r>
              <a:rPr lang="ru-RU" b="1" spc="1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  Это происходит на фоне формирования устойчивого интереса дошкольника к      данной речевой деятель</a:t>
            </a:r>
            <a:r>
              <a:rPr lang="ru-RU" b="1" spc="-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ности.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tabLst>
                <a:tab pos="166370" algn="l"/>
                <a:tab pos="256540" algn="l"/>
              </a:tabLst>
            </a:pPr>
            <a:endParaRPr lang="ru-RU" b="1" spc="-1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tabLst>
                <a:tab pos="166370" algn="l"/>
                <a:tab pos="256540" algn="l"/>
              </a:tabLst>
            </a:pPr>
            <a:endParaRPr lang="ru-RU" b="1" spc="-10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tabLst>
                <a:tab pos="166370" algn="l"/>
                <a:tab pos="256540" algn="l"/>
              </a:tabLst>
            </a:pPr>
            <a:r>
              <a:rPr lang="ru-RU" b="1" spc="-1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2. Основная  дидактическая задача — не обучение составле</a:t>
            </a:r>
            <a:r>
              <a:rPr lang="ru-RU" b="1" spc="1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нию конкретного рассказа по конкретной картине, а усвоение </a:t>
            </a:r>
            <a:r>
              <a:rPr lang="ru-RU" b="1" spc="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ребенком обобщенных способов умственной деятельности при создании собственного речевого продукта по </a:t>
            </a:r>
          </a:p>
          <a:p>
            <a:pPr lvl="0" algn="just">
              <a:lnSpc>
                <a:spcPts val="1200"/>
              </a:lnSpc>
              <a:tabLst>
                <a:tab pos="166370" algn="l"/>
                <a:tab pos="256540" algn="l"/>
              </a:tabLst>
            </a:pPr>
            <a:r>
              <a:rPr lang="ru-RU" b="1" spc="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любой сюжетной </a:t>
            </a:r>
            <a:r>
              <a:rPr lang="ru-RU" b="1" spc="1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картине.</a:t>
            </a:r>
          </a:p>
          <a:p>
            <a:pPr lvl="0" algn="just">
              <a:lnSpc>
                <a:spcPts val="1200"/>
              </a:lnSpc>
              <a:tabLst>
                <a:tab pos="166370" algn="l"/>
                <a:tab pos="256540" algn="l"/>
              </a:tabLst>
            </a:pPr>
            <a:endParaRPr lang="ru-RU" b="1" spc="15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tabLst>
                <a:tab pos="166370" algn="l"/>
                <a:tab pos="256540" algn="l"/>
              </a:tabLst>
            </a:pPr>
            <a:endParaRPr lang="ru-RU" b="1" spc="15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tabLst>
                <a:tab pos="166370" algn="l"/>
                <a:tab pos="256540" algn="l"/>
              </a:tabLst>
            </a:pPr>
            <a:r>
              <a:rPr lang="ru-RU" b="1" spc="1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3. Позволит ребенку успешно </a:t>
            </a:r>
            <a:r>
              <a:rPr lang="ru-RU" b="1" spc="1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составлять связный текст по картине, а значит, мотивировать и </a:t>
            </a:r>
            <a:r>
              <a:rPr lang="ru-RU" b="1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активизировать свою познавательную позицию.</a:t>
            </a: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tabLst>
                <a:tab pos="166370" algn="l"/>
                <a:tab pos="256540" algn="l"/>
              </a:tabLst>
            </a:pPr>
            <a:r>
              <a:rPr lang="ru-RU" b="1" spc="-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4. Даже </a:t>
            </a:r>
            <a:r>
              <a:rPr lang="ru-RU" b="1" spc="-1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через неделю дети способны составить рассказ по данной картине </a:t>
            </a:r>
            <a:r>
              <a:rPr lang="ru-RU" b="1" spc="-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памяти. При этом их рассказы могут носить творческий, более оригинальный характер.</a:t>
            </a:r>
          </a:p>
          <a:p>
            <a:pPr lvl="0" algn="just">
              <a:lnSpc>
                <a:spcPts val="1200"/>
              </a:lnSpc>
              <a:tabLst>
                <a:tab pos="166370" algn="l"/>
                <a:tab pos="256540" algn="l"/>
              </a:tabLst>
            </a:pPr>
            <a:endParaRPr lang="ru-RU" b="1" spc="-5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tabLst>
                <a:tab pos="166370" algn="l"/>
                <a:tab pos="256540" algn="l"/>
              </a:tabLst>
            </a:pPr>
            <a:endParaRPr lang="ru-RU" b="1" spc="-5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tabLst>
                <a:tab pos="166370" algn="l"/>
                <a:tab pos="256540" algn="l"/>
              </a:tabLst>
            </a:pPr>
            <a:endParaRPr lang="ru-RU" b="1" dirty="0" smtClean="0"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lvl="0" algn="just">
              <a:lnSpc>
                <a:spcPts val="1200"/>
              </a:lnSpc>
              <a:tabLst>
                <a:tab pos="166370" algn="l"/>
                <a:tab pos="256540" algn="l"/>
              </a:tabLst>
            </a:pPr>
            <a:r>
              <a:rPr lang="ru-RU" b="1" spc="-2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5. У ребенка к концу дошкольного возраста формиру­</a:t>
            </a:r>
            <a:r>
              <a:rPr lang="ru-RU" b="1" spc="-1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ются обобщенные правила организации умственной деятельности, </a:t>
            </a:r>
            <a:r>
              <a:rPr lang="ru-RU" b="1" spc="-10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и он не только составляет свой собственный рассказ по сюжетной </a:t>
            </a:r>
            <a:r>
              <a:rPr lang="ru-RU" b="1" spc="-5" dirty="0" smtClean="0">
                <a:solidFill>
                  <a:srgbClr val="0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картине, но и может рассказать, как он это делал.</a:t>
            </a:r>
            <a:endParaRPr lang="ru-RU" b="1" spc="25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ctr">
              <a:lnSpc>
                <a:spcPts val="1200"/>
              </a:lnSpc>
              <a:tabLst>
                <a:tab pos="166370" algn="l"/>
                <a:tab pos="256540" algn="l"/>
              </a:tabLst>
              <a:defRPr/>
            </a:pPr>
            <a:endParaRPr lang="ru-RU" b="1" spc="25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ctr">
              <a:lnSpc>
                <a:spcPts val="1200"/>
              </a:lnSpc>
              <a:tabLst>
                <a:tab pos="166370" algn="l"/>
                <a:tab pos="256540" algn="l"/>
              </a:tabLst>
              <a:defRPr/>
            </a:pPr>
            <a:endParaRPr lang="ru-RU" b="1" spc="25" dirty="0" smtClean="0">
              <a:solidFill>
                <a:srgbClr val="0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ctr">
              <a:lnSpc>
                <a:spcPts val="1200"/>
              </a:lnSpc>
              <a:tabLst>
                <a:tab pos="166370" algn="l"/>
                <a:tab pos="256540" algn="l"/>
              </a:tabLst>
              <a:defRPr/>
            </a:pPr>
            <a:endParaRPr lang="ru-RU" b="1" spc="25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ctr">
              <a:lnSpc>
                <a:spcPts val="1200"/>
              </a:lnSpc>
              <a:tabLst>
                <a:tab pos="166370" algn="l"/>
                <a:tab pos="256540" algn="l"/>
              </a:tabLst>
              <a:defRPr/>
            </a:pPr>
            <a:r>
              <a:rPr lang="ru-RU" b="1" spc="25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 Работа с предметной картинкой, серией связанных карти</a:t>
            </a:r>
            <a:r>
              <a:rPr lang="ru-RU" b="1" spc="-5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нок,</a:t>
            </a:r>
          </a:p>
          <a:p>
            <a:pPr marL="342900" lvl="0" indent="-342900" algn="ctr">
              <a:lnSpc>
                <a:spcPts val="1200"/>
              </a:lnSpc>
              <a:tabLst>
                <a:tab pos="166370" algn="l"/>
                <a:tab pos="256540" algn="l"/>
              </a:tabLst>
              <a:defRPr/>
            </a:pPr>
            <a:endParaRPr lang="ru-RU" b="1" spc="-5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ctr">
              <a:lnSpc>
                <a:spcPts val="1200"/>
              </a:lnSpc>
              <a:tabLst>
                <a:tab pos="166370" algn="l"/>
                <a:tab pos="256540" algn="l"/>
              </a:tabLst>
              <a:defRPr/>
            </a:pPr>
            <a:r>
              <a:rPr lang="ru-RU" b="1" spc="-5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пейзажем, натюрмортом, портретом требует иных подходов.</a:t>
            </a:r>
          </a:p>
          <a:p>
            <a:pPr marL="342900" lvl="0" indent="-342900" algn="ctr">
              <a:lnSpc>
                <a:spcPts val="1200"/>
              </a:lnSpc>
              <a:tabLst>
                <a:tab pos="166370" algn="l"/>
                <a:tab pos="256540" algn="l"/>
              </a:tabLst>
              <a:defRPr/>
            </a:pPr>
            <a:endParaRPr lang="ru-RU" b="1" spc="-5" dirty="0" smtClean="0">
              <a:solidFill>
                <a:srgbClr val="C00000"/>
              </a:solidFill>
              <a:latin typeface="Times New Roman" pitchFamily="18" charset="0"/>
              <a:ea typeface="Calibri"/>
              <a:cs typeface="Times New Roman" pitchFamily="18" charset="0"/>
            </a:endParaRPr>
          </a:p>
          <a:p>
            <a:pPr marL="342900" lvl="0" indent="-342900" algn="ctr">
              <a:lnSpc>
                <a:spcPts val="1200"/>
              </a:lnSpc>
              <a:tabLst>
                <a:tab pos="166370" algn="l"/>
                <a:tab pos="256540" algn="l"/>
              </a:tabLst>
              <a:defRPr/>
            </a:pPr>
            <a:r>
              <a:rPr lang="ru-RU" b="1" spc="-5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 </a:t>
            </a:r>
            <a:r>
              <a:rPr lang="ru-RU" b="1" dirty="0" smtClean="0">
                <a:solidFill>
                  <a:srgbClr val="C00000"/>
                </a:solidFill>
                <a:latin typeface="Times New Roman" pitchFamily="18" charset="0"/>
                <a:ea typeface="Calibri"/>
                <a:cs typeface="Times New Roman" pitchFamily="18" charset="0"/>
              </a:rPr>
              <a:t>По ним созданы отдельные методики</a:t>
            </a:r>
            <a:r>
              <a:rPr lang="ru-RU" b="1" dirty="0" smtClean="0">
                <a:solidFill>
                  <a:srgbClr val="C00000"/>
                </a:solidFill>
                <a:ea typeface="Calibri"/>
                <a:cs typeface="Calibri"/>
              </a:rPr>
              <a:t>.</a:t>
            </a:r>
            <a:endParaRPr lang="ru-RU" b="1" dirty="0" smtClean="0">
              <a:solidFill>
                <a:srgbClr val="C00000"/>
              </a:solidFill>
              <a:ea typeface="Calibri"/>
              <a:cs typeface="Times New Roman"/>
            </a:endParaRPr>
          </a:p>
          <a:p>
            <a:pPr marL="342900" lvl="0" indent="-342900" algn="just">
              <a:lnSpc>
                <a:spcPts val="1200"/>
              </a:lnSpc>
              <a:spcAft>
                <a:spcPts val="0"/>
              </a:spcAft>
              <a:buFont typeface="+mj-lt"/>
              <a:buNone/>
              <a:tabLst>
                <a:tab pos="166370" algn="l"/>
                <a:tab pos="256540" algn="l"/>
              </a:tabLst>
            </a:pPr>
            <a:endParaRPr lang="ru-RU" sz="1200" dirty="0">
              <a:ea typeface="Calibri"/>
              <a:cs typeface="Times New Roman"/>
            </a:endParaRPr>
          </a:p>
        </p:txBody>
      </p:sp>
      <p:pic>
        <p:nvPicPr>
          <p:cNvPr id="23554" name="Picture 2" descr="http://img1.liveinternet.ru/images/attach/c/7/98/254/98254387_large_0_6beff_7766e66a_XXX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929586" y="214290"/>
            <a:ext cx="1000132" cy="1483246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58" name="Picture 2" descr="http://s59.radikal.ru/i166/1101/b9/cfae3f6c309d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Прямоугольник 2"/>
          <p:cNvSpPr/>
          <p:nvPr/>
        </p:nvSpPr>
        <p:spPr>
          <a:xfrm>
            <a:off x="2428860" y="214290"/>
            <a:ext cx="4481174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rgbClr val="C00000"/>
                </a:solidFill>
              </a:rPr>
              <a:t>Содержание   этапов</a:t>
            </a:r>
            <a:endParaRPr lang="ru-RU" sz="2800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4282" y="889844"/>
            <a:ext cx="8643998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400" b="1" dirty="0" smtClean="0">
                <a:solidFill>
                  <a:srgbClr val="260D81"/>
                </a:solidFill>
              </a:rPr>
              <a:t>Этап 1. </a:t>
            </a:r>
            <a:r>
              <a:rPr lang="ru-RU" sz="2400" dirty="0" smtClean="0"/>
              <a:t>Определение объектов на картине.</a:t>
            </a:r>
          </a:p>
          <a:p>
            <a:pPr algn="just"/>
            <a:r>
              <a:rPr lang="ru-RU" sz="2400" b="1" dirty="0" smtClean="0">
                <a:solidFill>
                  <a:srgbClr val="260D81"/>
                </a:solidFill>
              </a:rPr>
              <a:t>Этап 2.</a:t>
            </a:r>
            <a:r>
              <a:rPr lang="ru-RU" sz="2400" dirty="0" smtClean="0"/>
              <a:t> Установление взаимосвязей между объектами </a:t>
            </a:r>
          </a:p>
          <a:p>
            <a:pPr algn="just"/>
            <a:r>
              <a:rPr lang="ru-RU" sz="2400" dirty="0" smtClean="0"/>
              <a:t>на   картине.</a:t>
            </a:r>
          </a:p>
          <a:p>
            <a:pPr algn="just"/>
            <a:r>
              <a:rPr lang="ru-RU" sz="2400" b="1" dirty="0" smtClean="0">
                <a:solidFill>
                  <a:srgbClr val="260D81"/>
                </a:solidFill>
              </a:rPr>
              <a:t>Этап 3. </a:t>
            </a:r>
            <a:r>
              <a:rPr lang="ru-RU" sz="2400" dirty="0" smtClean="0"/>
              <a:t>Составление сравнений, загадок и метафор по картине.</a:t>
            </a:r>
          </a:p>
          <a:p>
            <a:pPr algn="just"/>
            <a:r>
              <a:rPr lang="ru-RU" sz="2400" b="1" dirty="0" smtClean="0">
                <a:solidFill>
                  <a:srgbClr val="260D81"/>
                </a:solidFill>
              </a:rPr>
              <a:t>Этап 4.</a:t>
            </a:r>
            <a:r>
              <a:rPr lang="ru-RU" sz="2400" dirty="0" smtClean="0"/>
              <a:t> Представление возможных ощущений с помощью раз­ных органов чувств.</a:t>
            </a:r>
          </a:p>
          <a:p>
            <a:pPr algn="just"/>
            <a:r>
              <a:rPr lang="ru-RU" sz="2400" b="1" dirty="0" smtClean="0">
                <a:solidFill>
                  <a:srgbClr val="260D81"/>
                </a:solidFill>
              </a:rPr>
              <a:t>Этап 5.</a:t>
            </a:r>
            <a:r>
              <a:rPr lang="ru-RU" sz="2400" dirty="0" smtClean="0"/>
              <a:t> Составление рифмованных текстов по мотивам содержания картины.</a:t>
            </a:r>
          </a:p>
          <a:p>
            <a:pPr algn="just"/>
            <a:r>
              <a:rPr lang="ru-RU" sz="2400" b="1" dirty="0" smtClean="0">
                <a:solidFill>
                  <a:srgbClr val="260D81"/>
                </a:solidFill>
              </a:rPr>
              <a:t>Этап 6.</a:t>
            </a:r>
            <a:r>
              <a:rPr lang="ru-RU" sz="2400" dirty="0" smtClean="0"/>
              <a:t> Определение местонахождения объектов на картине.</a:t>
            </a:r>
          </a:p>
          <a:p>
            <a:pPr algn="just"/>
            <a:r>
              <a:rPr lang="ru-RU" sz="2400" b="1" dirty="0" smtClean="0">
                <a:solidFill>
                  <a:srgbClr val="260D81"/>
                </a:solidFill>
              </a:rPr>
              <a:t>Этап 7. </a:t>
            </a:r>
            <a:r>
              <a:rPr lang="ru-RU" sz="2400" dirty="0" smtClean="0"/>
              <a:t>Составление речевых зарисовок с использованием разных точек зрения.</a:t>
            </a:r>
          </a:p>
          <a:p>
            <a:pPr algn="just"/>
            <a:r>
              <a:rPr lang="ru-RU" sz="2400" b="1" dirty="0" smtClean="0">
                <a:solidFill>
                  <a:srgbClr val="260D81"/>
                </a:solidFill>
              </a:rPr>
              <a:t>Этап 8.</a:t>
            </a:r>
            <a:r>
              <a:rPr lang="ru-RU" sz="2400" dirty="0" smtClean="0"/>
              <a:t> Описание объекта с изменением его характеристики во времени.</a:t>
            </a:r>
          </a:p>
          <a:p>
            <a:pPr algn="just"/>
            <a:r>
              <a:rPr lang="ru-RU" sz="2400" b="1" dirty="0" smtClean="0">
                <a:solidFill>
                  <a:srgbClr val="260D81"/>
                </a:solidFill>
              </a:rPr>
              <a:t>Этап 9.</a:t>
            </a:r>
            <a:r>
              <a:rPr lang="ru-RU" sz="2400" dirty="0" smtClean="0"/>
              <a:t> Понятие о смысловых характеристиках картины.</a:t>
            </a:r>
            <a:endParaRPr lang="ru-RU" sz="2400" dirty="0"/>
          </a:p>
        </p:txBody>
      </p:sp>
      <p:pic>
        <p:nvPicPr>
          <p:cNvPr id="22530" name="Picture 2" descr="http://img0.liveinternet.ru/images/attach/c/2/69/415/69415856_05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43834" y="72365"/>
            <a:ext cx="1235704" cy="1642123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195" y="-62940"/>
            <a:ext cx="9143999" cy="69832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368467" y="3499973"/>
            <a:ext cx="8280920" cy="677108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pPr algn="just"/>
            <a:endParaRPr lang="ru-RU" sz="2000" i="1" dirty="0" smtClean="0"/>
          </a:p>
          <a:p>
            <a:pPr algn="just"/>
            <a:endParaRPr lang="ru-RU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115615" y="193750"/>
            <a:ext cx="7533771" cy="643894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3200" b="1" dirty="0">
                <a:solidFill>
                  <a:srgbClr val="260D81"/>
                </a:solidFill>
              </a:rPr>
              <a:t>Этап 1</a:t>
            </a:r>
            <a:r>
              <a:rPr lang="ru-RU" sz="3200" b="1" dirty="0" smtClean="0">
                <a:solidFill>
                  <a:srgbClr val="260D81"/>
                </a:solidFill>
              </a:rPr>
              <a:t>.  </a:t>
            </a:r>
            <a:r>
              <a:rPr lang="ru-RU" sz="3200" b="1" dirty="0" smtClean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Определение объектов на </a:t>
            </a:r>
            <a:r>
              <a:rPr lang="ru-RU" sz="2800" b="1" dirty="0" smtClean="0">
                <a:solidFill>
                  <a:srgbClr val="C00000"/>
                </a:solidFill>
              </a:rPr>
              <a:t>картине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466" y="1052736"/>
            <a:ext cx="5427669" cy="295465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96875" algn="l"/>
              </a:tabLst>
            </a:pPr>
            <a:r>
              <a:rPr lang="ru-RU" sz="2400" b="1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Цели: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детей определять объекты, изображенные на картине, и схематизировать их;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детей запоминать эмблему этапа и озвучивать правило: «Смотрю на картину и называю объекты»;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6875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активизировать словарь дошкольников в соответствии с сюжетом картины (называние объектов и их частей).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357950" y="2071678"/>
            <a:ext cx="2333630" cy="230840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1052542" y="4239489"/>
            <a:ext cx="6912769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2563" fontAlgn="base">
              <a:spcBef>
                <a:spcPct val="0"/>
              </a:spcBef>
              <a:spcAft>
                <a:spcPct val="0"/>
              </a:spcAft>
              <a:tabLst>
                <a:tab pos="390525" algn="l"/>
              </a:tabLst>
            </a:pPr>
            <a:endParaRPr lang="ru-RU" sz="2000" b="1" dirty="0" smtClean="0">
              <a:solidFill>
                <a:srgbClr val="7030A0"/>
              </a:solidFill>
              <a:latin typeface="Arial" pitchFamily="34" charset="0"/>
              <a:ea typeface="Times New Roman" pitchFamily="18" charset="0"/>
              <a:cs typeface="Arial" pitchFamily="34" charset="0"/>
            </a:endParaRPr>
          </a:p>
          <a:p>
            <a:pPr lvl="0" indent="182563" fontAlgn="base">
              <a:spcBef>
                <a:spcPct val="0"/>
              </a:spcBef>
              <a:spcAft>
                <a:spcPct val="0"/>
              </a:spcAft>
              <a:tabLst>
                <a:tab pos="390525" algn="l"/>
              </a:tabLst>
            </a:pPr>
            <a:r>
              <a:rPr lang="ru-RU" sz="2000" b="1" dirty="0" smtClean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 </a:t>
            </a:r>
            <a:r>
              <a:rPr lang="ru-RU" sz="20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определения состава картины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0525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Перечисли объекты, изображенные на картине.</a:t>
            </a:r>
            <a:endParaRPr lang="ru-RU" dirty="0" smtClean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0525" algn="l"/>
              </a:tabLst>
            </a:pPr>
            <a:r>
              <a:rPr lang="ru-RU" dirty="0" smtClean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Схематически </a:t>
            </a: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изобрази их на листе бумаги.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0525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Сгруппируй по какому-либо признаку.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82563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0525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Правило этого этапа: «Смотрю на картину и называю объекты». Покажи его эмблему.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357950" y="1357298"/>
            <a:ext cx="242889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      ЭМБЛЕМА  </a:t>
            </a:r>
          </a:p>
          <a:p>
            <a:r>
              <a:rPr lang="ru-RU" b="1" dirty="0" smtClean="0">
                <a:solidFill>
                  <a:srgbClr val="7030A0"/>
                </a:solidFill>
              </a:rPr>
              <a:t>         1-ГО ЭТАПА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7635454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funbook.com.ua/pic/images/Zagadka_Vo_dvore_katali_kom-_shlyapa_staraya_na_nem_sm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8952"/>
            <a:ext cx="9252520" cy="688695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585035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"/>
            <a:ext cx="9143999" cy="69573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215008" y="1281361"/>
            <a:ext cx="8605464" cy="4887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20000"/>
              </a:lnSpc>
            </a:pPr>
            <a:endParaRPr lang="ru-RU" sz="2300" i="1" dirty="0"/>
          </a:p>
        </p:txBody>
      </p:sp>
      <p:sp>
        <p:nvSpPr>
          <p:cNvPr id="3" name="TextBox 2"/>
          <p:cNvSpPr txBox="1"/>
          <p:nvPr/>
        </p:nvSpPr>
        <p:spPr>
          <a:xfrm>
            <a:off x="1043608" y="-2"/>
            <a:ext cx="7632848" cy="11264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120000"/>
              </a:lnSpc>
            </a:pPr>
            <a:r>
              <a:rPr lang="ru-RU" sz="2800" b="1" dirty="0">
                <a:solidFill>
                  <a:srgbClr val="260D81"/>
                </a:solidFill>
              </a:rPr>
              <a:t>Этап 2.</a:t>
            </a:r>
            <a:r>
              <a:rPr lang="ru-RU" sz="2800" dirty="0">
                <a:solidFill>
                  <a:srgbClr val="260D81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Установление взаимосвязей между объектами на картине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95536" y="1766960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00760" y="2000240"/>
            <a:ext cx="2500330" cy="2541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504014" y="1126460"/>
            <a:ext cx="5256584" cy="32316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404813" algn="l"/>
              </a:tabLst>
            </a:pPr>
            <a:r>
              <a:rPr lang="ru-RU" sz="2400" b="1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Цели: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04813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детей находить взаимосвязи объектов, изображенных на картине;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04813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объяснять связи между объектами и обозначать их стрелками;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04813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запоминать эмблему этапа и озвучивать правило: «Один объект связан с другим»;</a:t>
            </a:r>
            <a:endParaRPr lang="ru-RU" dirty="0">
              <a:latin typeface="Arial" pitchFamily="34" charset="0"/>
              <a:cs typeface="Arial" pitchFamily="34" charset="0"/>
            </a:endParaRPr>
          </a:p>
          <a:p>
            <a:pPr lvl="0" algn="just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404813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активизировать словарь дошкольников в соответствии с</a:t>
            </a:r>
            <a:b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сюжетом картины (называние действий и взаимодействий объектов).</a:t>
            </a:r>
            <a:endParaRPr lang="ru-RU" dirty="0"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416793" y="4513015"/>
            <a:ext cx="8259663" cy="20928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85738" algn="ctr" fontAlgn="base">
              <a:spcBef>
                <a:spcPct val="0"/>
              </a:spcBef>
              <a:spcAft>
                <a:spcPct val="0"/>
              </a:spcAft>
              <a:tabLst>
                <a:tab pos="393700" algn="l"/>
              </a:tabLst>
            </a:pPr>
            <a:r>
              <a:rPr lang="ru-RU" sz="20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 установления взаимосвязей между объектами на картине</a:t>
            </a:r>
            <a:endParaRPr lang="ru-RU" sz="20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indent="1857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370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Выдели два объекта на картине.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857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370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Объясни, почему они между собой связаны.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857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370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Объедини названные объекты стрелками.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indent="185738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93700" algn="l"/>
              </a:tabLst>
            </a:pPr>
            <a:r>
              <a:rPr lang="ru-RU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Правила этого этапа: «Все объекты между собой связаны», «Один объект связан с другим, потому что...» и т.д. </a:t>
            </a:r>
            <a:endParaRPr lang="ru-RU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857884" y="1643050"/>
            <a:ext cx="271464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>
                <a:solidFill>
                  <a:srgbClr val="7030A0"/>
                </a:solidFill>
              </a:rPr>
              <a:t>    ЭМБЛЕМА 2-ГО ЭТАПА</a:t>
            </a:r>
            <a:endParaRPr lang="ru-RU" b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6529690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-55563" y="-11113"/>
            <a:ext cx="9255126" cy="68897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943396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0" y="-25445"/>
            <a:ext cx="9143999" cy="68834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1043608" y="116632"/>
            <a:ext cx="76328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>
                <a:solidFill>
                  <a:srgbClr val="260D81"/>
                </a:solidFill>
              </a:rPr>
              <a:t>Этап 3.</a:t>
            </a:r>
            <a:r>
              <a:rPr lang="ru-RU" sz="2800" b="1" dirty="0">
                <a:solidFill>
                  <a:srgbClr val="7030A0"/>
                </a:solidFill>
              </a:rPr>
              <a:t> </a:t>
            </a:r>
            <a:r>
              <a:rPr lang="ru-RU" sz="2800" b="1" dirty="0">
                <a:solidFill>
                  <a:srgbClr val="C00000"/>
                </a:solidFill>
              </a:rPr>
              <a:t>Составление сравнений, загадок и                                          метафор по картине</a:t>
            </a:r>
            <a:endParaRPr lang="ru-RU" sz="2800" b="1" i="1" u="sng" dirty="0">
              <a:solidFill>
                <a:srgbClr val="C00000"/>
              </a:solidFill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79185" y="764704"/>
            <a:ext cx="5532976" cy="24314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tabLst>
                <a:tab pos="377825" algn="l"/>
              </a:tabLst>
            </a:pPr>
            <a:r>
              <a:rPr lang="ru-RU" sz="2200" b="1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Цели</a:t>
            </a:r>
            <a:r>
              <a:rPr lang="ru-RU" sz="2400" b="1" i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:</a:t>
            </a:r>
            <a:endParaRPr lang="ru-RU" sz="2400" b="1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7825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детей составлять сравнения, загадки или метафоры по моделям;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7825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учить узнавать эмблему этапа и озвучивать правило:</a:t>
            </a:r>
            <a:b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</a:b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«Я смотрю на предмет, изображенный на картине, и могу сравнить его признаки с признаками других предметов»;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  <a:p>
            <a:pPr lvl="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77825" algn="l"/>
              </a:tabLst>
            </a:pPr>
            <a:r>
              <a:rPr lang="ru-RU" sz="1600" dirty="0">
                <a:solidFill>
                  <a:srgbClr val="00000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активизация словаря дошкольников по сюжету  картины (проговаривание прилагательных).</a:t>
            </a:r>
            <a:endParaRPr lang="ru-RU" sz="1600" dirty="0">
              <a:solidFill>
                <a:prstClr val="black"/>
              </a:solidFill>
              <a:latin typeface="Arial" pitchFamily="34" charset="0"/>
              <a:cs typeface="Arial" pitchFamily="34" charset="0"/>
            </a:endParaRPr>
          </a:p>
        </p:txBody>
      </p:sp>
      <p:pic>
        <p:nvPicPr>
          <p:cNvPr id="8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15140" y="1214422"/>
            <a:ext cx="2023564" cy="20682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497116" y="3196139"/>
            <a:ext cx="409281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rPr>
              <a:t>Алгоритм составления сравнений</a:t>
            </a:r>
            <a:endParaRPr lang="ru-RU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</p:txBody>
      </p:sp>
      <p:graphicFrame>
        <p:nvGraphicFramePr>
          <p:cNvPr id="7" name="Таблица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547423703"/>
              </p:ext>
            </p:extLst>
          </p:nvPr>
        </p:nvGraphicFramePr>
        <p:xfrm>
          <a:off x="497117" y="3565471"/>
          <a:ext cx="4092814" cy="2887866"/>
        </p:xfrm>
        <a:graphic>
          <a:graphicData uri="http://schemas.openxmlformats.org/drawingml/2006/table">
            <a:tbl>
              <a:tblPr/>
              <a:tblGrid>
                <a:gridCol w="2055931"/>
                <a:gridCol w="2036883"/>
              </a:tblGrid>
              <a:tr h="244049">
                <a:tc>
                  <a:txBody>
                    <a:bodyPr/>
                    <a:lstStyle/>
                    <a:p>
                      <a:pPr marL="688975">
                        <a:spcAft>
                          <a:spcPts val="0"/>
                        </a:spcAft>
                      </a:pP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Алгоритм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marL="713105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Пример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4723">
                <a:tc>
                  <a:txBody>
                    <a:bodyPr/>
                    <a:lstStyle/>
                    <a:p>
                      <a:pPr marL="8890" marR="133985"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1. Выбери предмет, изображен­</a:t>
                      </a: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ный на картине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Мяч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48574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2. Что ты можешь сказать, напри­</a:t>
                      </a:r>
                      <a:r>
                        <a:rPr lang="ru-RU" sz="1400" spc="-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мер, о его форме?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По форме мяч — круглый. Это его </a:t>
                      </a:r>
                      <a:r>
                        <a:rPr lang="ru-RU" sz="1400" spc="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признак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28622">
                <a:tc>
                  <a:txBody>
                    <a:bodyPr/>
                    <a:lstStyle/>
                    <a:p>
                      <a:pPr marR="167640">
                        <a:spcAft>
                          <a:spcPts val="0"/>
                        </a:spcAft>
                      </a:pPr>
                      <a:r>
                        <a:rPr lang="ru-RU" sz="1400" spc="-5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3. Какие ее предметы, круглые по форме, ты знаешь?</a:t>
                      </a:r>
                      <a:endParaRPr lang="ru-RU" sz="140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indent="3175">
                        <a:spcAft>
                          <a:spcPts val="0"/>
                        </a:spcAft>
                      </a:pPr>
                      <a:r>
                        <a:rPr lang="ru-RU" sz="1400" spc="-15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Круглые по форме колесо, солнце, Колобок... И т.д.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  <a:tr h="714723">
                <a:tc>
                  <a:txBody>
                    <a:bodyPr/>
                    <a:lstStyle/>
                    <a:p>
                      <a:pPr marR="191770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4. Составь словосочетание: </a:t>
                      </a: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«Мяч по форме похож на...»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400" spc="-10" dirty="0">
                          <a:solidFill>
                            <a:srgbClr val="000000"/>
                          </a:solidFill>
                          <a:latin typeface="Times New Roman"/>
                          <a:ea typeface="Times New Roman"/>
                        </a:rPr>
                        <a:t>Мяч по форме похож на Колобок</a:t>
                      </a:r>
                      <a:endParaRPr lang="ru-RU" sz="1400" dirty="0">
                        <a:latin typeface="Times New Roman"/>
                        <a:ea typeface="Times New Roman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FF"/>
                    </a:solidFill>
                  </a:tcPr>
                </a:tc>
              </a:tr>
            </a:tbl>
          </a:graphicData>
        </a:graphic>
      </p:graphicFrame>
      <p:sp>
        <p:nvSpPr>
          <p:cNvPr id="9" name="Прямоугольник 8"/>
          <p:cNvSpPr/>
          <p:nvPr/>
        </p:nvSpPr>
        <p:spPr>
          <a:xfrm>
            <a:off x="4716016" y="3208201"/>
            <a:ext cx="4248473" cy="332398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171450" algn="ctr" fontAlgn="base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</a:pPr>
            <a:r>
              <a:rPr lang="ru-RU" sz="1600" b="1" dirty="0">
                <a:solidFill>
                  <a:srgbClr val="7030A0"/>
                </a:solidFill>
                <a:latin typeface="Arial" pitchFamily="34" charset="0"/>
                <a:ea typeface="Times New Roman" pitchFamily="18" charset="0"/>
                <a:cs typeface="Arial" pitchFamily="34" charset="0"/>
              </a:rPr>
              <a:t>Алгоритм составления загадок</a:t>
            </a:r>
            <a:endParaRPr lang="ru-RU" sz="1600" dirty="0">
              <a:solidFill>
                <a:srgbClr val="7030A0"/>
              </a:solidFill>
              <a:latin typeface="Arial" pitchFamily="34" charset="0"/>
              <a:cs typeface="Arial" pitchFamily="34" charset="0"/>
            </a:endParaRPr>
          </a:p>
          <a:p>
            <a:pPr lvl="0" indent="171450" eaLnBrk="0" fontAlgn="base" hangingPunct="0">
              <a:spcBef>
                <a:spcPct val="0"/>
              </a:spcBef>
              <a:spcAft>
                <a:spcPct val="0"/>
              </a:spcAft>
              <a:tabLst>
                <a:tab pos="31115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Загадки составляются из трех сравнений одного объекта с другими.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1115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Выбери предмет на картине и перечисли его особенности — признаки (цвет, форму, его части...).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1115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Выбери один из вопросов, по которому ты будешь составлять загадку: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1115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Какой предмет? Что такое же у других предметов?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1115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Что делает? Кто или что делает так же?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1115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 что это похоже? Чем отличается?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1115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Перечисли предметы, похожие на выбранный тобой.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1115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Найди в них общее.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indent="171450" eaLnBrk="0" fontAlgn="base" hangingPunct="0">
              <a:spcBef>
                <a:spcPct val="0"/>
              </a:spcBef>
              <a:spcAft>
                <a:spcPct val="0"/>
              </a:spcAft>
              <a:buFontTx/>
              <a:buChar char="•"/>
              <a:tabLst>
                <a:tab pos="311150" algn="l"/>
              </a:tabLst>
            </a:pPr>
            <a:r>
              <a:rPr lang="ru-RU" sz="1400" dirty="0">
                <a:solidFill>
                  <a:srgbClr val="000000"/>
                </a:solidFill>
                <a:latin typeface="Times New Roman" panose="02020603050405020304" pitchFamily="18" charset="0"/>
                <a:ea typeface="Times New Roman" pitchFamily="18" charset="0"/>
                <a:cs typeface="Times New Roman" panose="02020603050405020304" pitchFamily="18" charset="0"/>
              </a:rPr>
              <a:t>Составь текст загадки с помощью слов: «как», но не».</a:t>
            </a:r>
            <a:endParaRPr lang="ru-RU" sz="1400" dirty="0">
              <a:solidFill>
                <a:prstClr val="black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439471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1659</TotalTime>
  <Words>2027</Words>
  <Application>Microsoft Office PowerPoint</Application>
  <PresentationFormat>Экран (4:3)</PresentationFormat>
  <Paragraphs>237</Paragraphs>
  <Slides>22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Александр</dc:creator>
  <cp:lastModifiedBy>Раиса</cp:lastModifiedBy>
  <cp:revision>126</cp:revision>
  <dcterms:created xsi:type="dcterms:W3CDTF">2015-03-29T07:01:55Z</dcterms:created>
  <dcterms:modified xsi:type="dcterms:W3CDTF">2015-10-29T06:50:49Z</dcterms:modified>
</cp:coreProperties>
</file>